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79"/>
  </p:notesMasterIdLst>
  <p:sldIdLst>
    <p:sldId id="378" r:id="rId2"/>
    <p:sldId id="313" r:id="rId3"/>
    <p:sldId id="259" r:id="rId4"/>
    <p:sldId id="278" r:id="rId5"/>
    <p:sldId id="279" r:id="rId6"/>
    <p:sldId id="280" r:id="rId7"/>
    <p:sldId id="282" r:id="rId8"/>
    <p:sldId id="273" r:id="rId9"/>
    <p:sldId id="281" r:id="rId10"/>
    <p:sldId id="257" r:id="rId11"/>
    <p:sldId id="304" r:id="rId12"/>
    <p:sldId id="306" r:id="rId13"/>
    <p:sldId id="305" r:id="rId14"/>
    <p:sldId id="311" r:id="rId15"/>
    <p:sldId id="276" r:id="rId16"/>
    <p:sldId id="260" r:id="rId17"/>
    <p:sldId id="357" r:id="rId18"/>
    <p:sldId id="307" r:id="rId19"/>
    <p:sldId id="308" r:id="rId20"/>
    <p:sldId id="258" r:id="rId21"/>
    <p:sldId id="268" r:id="rId22"/>
    <p:sldId id="261" r:id="rId23"/>
    <p:sldId id="267" r:id="rId24"/>
    <p:sldId id="329" r:id="rId25"/>
    <p:sldId id="269" r:id="rId26"/>
    <p:sldId id="264" r:id="rId27"/>
    <p:sldId id="292" r:id="rId28"/>
    <p:sldId id="263" r:id="rId29"/>
    <p:sldId id="379" r:id="rId30"/>
    <p:sldId id="374" r:id="rId31"/>
    <p:sldId id="331" r:id="rId32"/>
    <p:sldId id="332" r:id="rId33"/>
    <p:sldId id="271" r:id="rId34"/>
    <p:sldId id="266" r:id="rId35"/>
    <p:sldId id="277" r:id="rId36"/>
    <p:sldId id="380" r:id="rId37"/>
    <p:sldId id="381" r:id="rId38"/>
    <p:sldId id="312" r:id="rId39"/>
    <p:sldId id="296" r:id="rId40"/>
    <p:sldId id="327" r:id="rId41"/>
    <p:sldId id="298" r:id="rId42"/>
    <p:sldId id="316" r:id="rId43"/>
    <p:sldId id="354" r:id="rId44"/>
    <p:sldId id="314" r:id="rId45"/>
    <p:sldId id="301" r:id="rId46"/>
    <p:sldId id="359" r:id="rId47"/>
    <p:sldId id="285" r:id="rId48"/>
    <p:sldId id="286" r:id="rId49"/>
    <p:sldId id="287" r:id="rId50"/>
    <p:sldId id="317" r:id="rId51"/>
    <p:sldId id="289" r:id="rId52"/>
    <p:sldId id="290" r:id="rId53"/>
    <p:sldId id="318" r:id="rId54"/>
    <p:sldId id="319" r:id="rId55"/>
    <p:sldId id="302" r:id="rId56"/>
    <p:sldId id="320" r:id="rId57"/>
    <p:sldId id="360" r:id="rId58"/>
    <p:sldId id="322" r:id="rId59"/>
    <p:sldId id="323" r:id="rId60"/>
    <p:sldId id="324" r:id="rId61"/>
    <p:sldId id="325" r:id="rId62"/>
    <p:sldId id="326" r:id="rId63"/>
    <p:sldId id="361" r:id="rId64"/>
    <p:sldId id="367" r:id="rId65"/>
    <p:sldId id="364" r:id="rId66"/>
    <p:sldId id="368" r:id="rId67"/>
    <p:sldId id="382" r:id="rId68"/>
    <p:sldId id="363" r:id="rId69"/>
    <p:sldId id="383" r:id="rId70"/>
    <p:sldId id="371" r:id="rId71"/>
    <p:sldId id="370" r:id="rId72"/>
    <p:sldId id="377" r:id="rId73"/>
    <p:sldId id="369" r:id="rId74"/>
    <p:sldId id="366" r:id="rId75"/>
    <p:sldId id="372" r:id="rId76"/>
    <p:sldId id="384" r:id="rId77"/>
    <p:sldId id="274" r:id="rId78"/>
  </p:sldIdLst>
  <p:sldSz cx="9144000" cy="6100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32E"/>
    <a:srgbClr val="7D96FF"/>
    <a:srgbClr val="FAD652"/>
    <a:srgbClr val="7EC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23"/>
    <p:restoredTop sz="95522"/>
  </p:normalViewPr>
  <p:slideViewPr>
    <p:cSldViewPr snapToGrid="0">
      <p:cViewPr varScale="1">
        <p:scale>
          <a:sx n="144" d="100"/>
          <a:sy n="144"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tynabel90\Nextcloud\Todo_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ynalin\Desktop\Nextcloud\PHD_TOPICS\To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ynalin\Desktop\Nextcloud\PHD_TOPICS\To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rtynabel90/Nextcloud/Todo_202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43524416135881E-2"/>
          <c:y val="6.123497720679652E-2"/>
          <c:w val="0.89273885350318471"/>
          <c:h val="0.73480857996198756"/>
        </c:manualLayout>
      </c:layout>
      <c:scatterChart>
        <c:scatterStyle val="lineMarker"/>
        <c:varyColors val="0"/>
        <c:ser>
          <c:idx val="0"/>
          <c:order val="0"/>
          <c:tx>
            <c:strRef>
              <c:f>WEALTH!$G$43</c:f>
              <c:strCache>
                <c:ptCount val="1"/>
                <c:pt idx="0">
                  <c:v>Wealth tax</c:v>
                </c:pt>
              </c:strCache>
            </c:strRef>
          </c:tx>
          <c:spPr>
            <a:ln w="25400" cap="rnd">
              <a:noFill/>
              <a:round/>
            </a:ln>
            <a:effectLst/>
          </c:spPr>
          <c:marker>
            <c:symbol val="diamond"/>
            <c:size val="6"/>
            <c:spPr>
              <a:solidFill>
                <a:schemeClr val="accent1"/>
              </a:solidFill>
              <a:ln w="9525">
                <a:solidFill>
                  <a:schemeClr val="accent1"/>
                </a:solidFill>
                <a:round/>
              </a:ln>
              <a:effectLst/>
            </c:spPr>
          </c:marker>
          <c:xVal>
            <c:numRef>
              <c:f>WEALTH!$F$44:$F$169</c:f>
              <c:numCache>
                <c:formatCode>General</c:formatCode>
                <c:ptCount val="126"/>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pt idx="65">
                  <c:v>1960</c:v>
                </c:pt>
                <c:pt idx="66">
                  <c:v>1961</c:v>
                </c:pt>
                <c:pt idx="67">
                  <c:v>1962</c:v>
                </c:pt>
                <c:pt idx="68">
                  <c:v>1963</c:v>
                </c:pt>
                <c:pt idx="69">
                  <c:v>1964</c:v>
                </c:pt>
                <c:pt idx="70">
                  <c:v>1965</c:v>
                </c:pt>
                <c:pt idx="71">
                  <c:v>1966</c:v>
                </c:pt>
                <c:pt idx="72">
                  <c:v>1967</c:v>
                </c:pt>
                <c:pt idx="73">
                  <c:v>1968</c:v>
                </c:pt>
                <c:pt idx="74">
                  <c:v>1969</c:v>
                </c:pt>
                <c:pt idx="75">
                  <c:v>1970</c:v>
                </c:pt>
                <c:pt idx="76">
                  <c:v>1971</c:v>
                </c:pt>
                <c:pt idx="77">
                  <c:v>1972</c:v>
                </c:pt>
                <c:pt idx="78">
                  <c:v>1973</c:v>
                </c:pt>
                <c:pt idx="79">
                  <c:v>1974</c:v>
                </c:pt>
                <c:pt idx="80">
                  <c:v>1975</c:v>
                </c:pt>
                <c:pt idx="81">
                  <c:v>1976</c:v>
                </c:pt>
                <c:pt idx="82">
                  <c:v>1977</c:v>
                </c:pt>
                <c:pt idx="83">
                  <c:v>1978</c:v>
                </c:pt>
                <c:pt idx="84">
                  <c:v>1979</c:v>
                </c:pt>
                <c:pt idx="85">
                  <c:v>1980</c:v>
                </c:pt>
                <c:pt idx="86">
                  <c:v>1981</c:v>
                </c:pt>
                <c:pt idx="87">
                  <c:v>1982</c:v>
                </c:pt>
                <c:pt idx="88">
                  <c:v>1983</c:v>
                </c:pt>
                <c:pt idx="89">
                  <c:v>1984</c:v>
                </c:pt>
                <c:pt idx="90">
                  <c:v>1985</c:v>
                </c:pt>
                <c:pt idx="91">
                  <c:v>1986</c:v>
                </c:pt>
                <c:pt idx="92">
                  <c:v>1987</c:v>
                </c:pt>
                <c:pt idx="93">
                  <c:v>1988</c:v>
                </c:pt>
                <c:pt idx="94">
                  <c:v>1989</c:v>
                </c:pt>
                <c:pt idx="95">
                  <c:v>1990</c:v>
                </c:pt>
                <c:pt idx="96">
                  <c:v>1991</c:v>
                </c:pt>
                <c:pt idx="97">
                  <c:v>1992</c:v>
                </c:pt>
                <c:pt idx="98">
                  <c:v>1993</c:v>
                </c:pt>
                <c:pt idx="99">
                  <c:v>1994</c:v>
                </c:pt>
                <c:pt idx="100">
                  <c:v>1995</c:v>
                </c:pt>
                <c:pt idx="101">
                  <c:v>1996</c:v>
                </c:pt>
                <c:pt idx="102">
                  <c:v>1997</c:v>
                </c:pt>
                <c:pt idx="103">
                  <c:v>1998</c:v>
                </c:pt>
                <c:pt idx="104">
                  <c:v>1999</c:v>
                </c:pt>
                <c:pt idx="105">
                  <c:v>2000</c:v>
                </c:pt>
                <c:pt idx="106">
                  <c:v>2001</c:v>
                </c:pt>
                <c:pt idx="107">
                  <c:v>2002</c:v>
                </c:pt>
                <c:pt idx="108">
                  <c:v>2003</c:v>
                </c:pt>
                <c:pt idx="109">
                  <c:v>2004</c:v>
                </c:pt>
                <c:pt idx="110">
                  <c:v>2005</c:v>
                </c:pt>
                <c:pt idx="111">
                  <c:v>2006</c:v>
                </c:pt>
                <c:pt idx="112">
                  <c:v>2007</c:v>
                </c:pt>
                <c:pt idx="113">
                  <c:v>2008</c:v>
                </c:pt>
                <c:pt idx="114">
                  <c:v>2009</c:v>
                </c:pt>
                <c:pt idx="115">
                  <c:v>2010</c:v>
                </c:pt>
                <c:pt idx="116">
                  <c:v>2011</c:v>
                </c:pt>
                <c:pt idx="117">
                  <c:v>2012</c:v>
                </c:pt>
                <c:pt idx="118">
                  <c:v>2013</c:v>
                </c:pt>
                <c:pt idx="119">
                  <c:v>2014</c:v>
                </c:pt>
                <c:pt idx="120">
                  <c:v>2015</c:v>
                </c:pt>
                <c:pt idx="121">
                  <c:v>2016</c:v>
                </c:pt>
                <c:pt idx="122">
                  <c:v>2017</c:v>
                </c:pt>
                <c:pt idx="123">
                  <c:v>2018</c:v>
                </c:pt>
                <c:pt idx="124">
                  <c:v>2019</c:v>
                </c:pt>
                <c:pt idx="125">
                  <c:v>2020</c:v>
                </c:pt>
              </c:numCache>
            </c:numRef>
          </c:xVal>
          <c:yVal>
            <c:numRef>
              <c:f>WEALTH!$G$44:$G$169</c:f>
              <c:numCache>
                <c:formatCode>General</c:formatCode>
                <c:ptCount val="126"/>
                <c:pt idx="0">
                  <c:v>0.46500000000000002</c:v>
                </c:pt>
                <c:pt idx="1">
                  <c:v>0.46</c:v>
                </c:pt>
                <c:pt idx="2">
                  <c:v>0.46500000000000002</c:v>
                </c:pt>
                <c:pt idx="4">
                  <c:v>0.47</c:v>
                </c:pt>
                <c:pt idx="7">
                  <c:v>0.47299999999999998</c:v>
                </c:pt>
                <c:pt idx="10">
                  <c:v>0.47699999999999998</c:v>
                </c:pt>
                <c:pt idx="13">
                  <c:v>0.48299999999999998</c:v>
                </c:pt>
                <c:pt idx="16">
                  <c:v>0.47299999999999998</c:v>
                </c:pt>
                <c:pt idx="18">
                  <c:v>0.45500000000000002</c:v>
                </c:pt>
                <c:pt idx="29">
                  <c:v>0.42499999999999999</c:v>
                </c:pt>
                <c:pt idx="32">
                  <c:v>0.41</c:v>
                </c:pt>
                <c:pt idx="35">
                  <c:v>0.42499999999999999</c:v>
                </c:pt>
                <c:pt idx="38">
                  <c:v>0.34200000000000003</c:v>
                </c:pt>
                <c:pt idx="58">
                  <c:v>0.245</c:v>
                </c:pt>
                <c:pt idx="62">
                  <c:v>0.255</c:v>
                </c:pt>
                <c:pt idx="65">
                  <c:v>0.315</c:v>
                </c:pt>
                <c:pt idx="68">
                  <c:v>0.30499999999999999</c:v>
                </c:pt>
                <c:pt idx="71">
                  <c:v>0.27800000000000002</c:v>
                </c:pt>
                <c:pt idx="74">
                  <c:v>0.245</c:v>
                </c:pt>
                <c:pt idx="77">
                  <c:v>0.215</c:v>
                </c:pt>
                <c:pt idx="79">
                  <c:v>0.2</c:v>
                </c:pt>
                <c:pt idx="82">
                  <c:v>0.21199999999999999</c:v>
                </c:pt>
                <c:pt idx="85">
                  <c:v>0.222</c:v>
                </c:pt>
                <c:pt idx="88">
                  <c:v>0.22800000000000001</c:v>
                </c:pt>
                <c:pt idx="91">
                  <c:v>0.23699999999999999</c:v>
                </c:pt>
                <c:pt idx="94">
                  <c:v>0.23</c:v>
                </c:pt>
              </c:numCache>
            </c:numRef>
          </c:yVal>
          <c:smooth val="0"/>
          <c:extLst>
            <c:ext xmlns:c16="http://schemas.microsoft.com/office/drawing/2014/chart" uri="{C3380CC4-5D6E-409C-BE32-E72D297353CC}">
              <c16:uniqueId val="{00000000-367B-3045-9923-E84A6708492B}"/>
            </c:ext>
          </c:extLst>
        </c:ser>
        <c:ser>
          <c:idx val="1"/>
          <c:order val="1"/>
          <c:tx>
            <c:strRef>
              <c:f>WEALTH!$H$43</c:f>
              <c:strCache>
                <c:ptCount val="1"/>
                <c:pt idx="0">
                  <c:v>Uprated and top-corrected EVS</c:v>
                </c:pt>
              </c:strCache>
            </c:strRef>
          </c:tx>
          <c:spPr>
            <a:ln w="25400" cap="rnd">
              <a:noFill/>
              <a:round/>
            </a:ln>
            <a:effectLst/>
          </c:spPr>
          <c:marker>
            <c:symbol val="square"/>
            <c:size val="6"/>
            <c:spPr>
              <a:solidFill>
                <a:schemeClr val="accent2"/>
              </a:solidFill>
              <a:ln w="9525">
                <a:solidFill>
                  <a:schemeClr val="accent2"/>
                </a:solidFill>
                <a:round/>
              </a:ln>
              <a:effectLst/>
            </c:spPr>
          </c:marker>
          <c:xVal>
            <c:numRef>
              <c:f>WEALTH!$F$44:$F$169</c:f>
              <c:numCache>
                <c:formatCode>General</c:formatCode>
                <c:ptCount val="126"/>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pt idx="65">
                  <c:v>1960</c:v>
                </c:pt>
                <c:pt idx="66">
                  <c:v>1961</c:v>
                </c:pt>
                <c:pt idx="67">
                  <c:v>1962</c:v>
                </c:pt>
                <c:pt idx="68">
                  <c:v>1963</c:v>
                </c:pt>
                <c:pt idx="69">
                  <c:v>1964</c:v>
                </c:pt>
                <c:pt idx="70">
                  <c:v>1965</c:v>
                </c:pt>
                <c:pt idx="71">
                  <c:v>1966</c:v>
                </c:pt>
                <c:pt idx="72">
                  <c:v>1967</c:v>
                </c:pt>
                <c:pt idx="73">
                  <c:v>1968</c:v>
                </c:pt>
                <c:pt idx="74">
                  <c:v>1969</c:v>
                </c:pt>
                <c:pt idx="75">
                  <c:v>1970</c:v>
                </c:pt>
                <c:pt idx="76">
                  <c:v>1971</c:v>
                </c:pt>
                <c:pt idx="77">
                  <c:v>1972</c:v>
                </c:pt>
                <c:pt idx="78">
                  <c:v>1973</c:v>
                </c:pt>
                <c:pt idx="79">
                  <c:v>1974</c:v>
                </c:pt>
                <c:pt idx="80">
                  <c:v>1975</c:v>
                </c:pt>
                <c:pt idx="81">
                  <c:v>1976</c:v>
                </c:pt>
                <c:pt idx="82">
                  <c:v>1977</c:v>
                </c:pt>
                <c:pt idx="83">
                  <c:v>1978</c:v>
                </c:pt>
                <c:pt idx="84">
                  <c:v>1979</c:v>
                </c:pt>
                <c:pt idx="85">
                  <c:v>1980</c:v>
                </c:pt>
                <c:pt idx="86">
                  <c:v>1981</c:v>
                </c:pt>
                <c:pt idx="87">
                  <c:v>1982</c:v>
                </c:pt>
                <c:pt idx="88">
                  <c:v>1983</c:v>
                </c:pt>
                <c:pt idx="89">
                  <c:v>1984</c:v>
                </c:pt>
                <c:pt idx="90">
                  <c:v>1985</c:v>
                </c:pt>
                <c:pt idx="91">
                  <c:v>1986</c:v>
                </c:pt>
                <c:pt idx="92">
                  <c:v>1987</c:v>
                </c:pt>
                <c:pt idx="93">
                  <c:v>1988</c:v>
                </c:pt>
                <c:pt idx="94">
                  <c:v>1989</c:v>
                </c:pt>
                <c:pt idx="95">
                  <c:v>1990</c:v>
                </c:pt>
                <c:pt idx="96">
                  <c:v>1991</c:v>
                </c:pt>
                <c:pt idx="97">
                  <c:v>1992</c:v>
                </c:pt>
                <c:pt idx="98">
                  <c:v>1993</c:v>
                </c:pt>
                <c:pt idx="99">
                  <c:v>1994</c:v>
                </c:pt>
                <c:pt idx="100">
                  <c:v>1995</c:v>
                </c:pt>
                <c:pt idx="101">
                  <c:v>1996</c:v>
                </c:pt>
                <c:pt idx="102">
                  <c:v>1997</c:v>
                </c:pt>
                <c:pt idx="103">
                  <c:v>1998</c:v>
                </c:pt>
                <c:pt idx="104">
                  <c:v>1999</c:v>
                </c:pt>
                <c:pt idx="105">
                  <c:v>2000</c:v>
                </c:pt>
                <c:pt idx="106">
                  <c:v>2001</c:v>
                </c:pt>
                <c:pt idx="107">
                  <c:v>2002</c:v>
                </c:pt>
                <c:pt idx="108">
                  <c:v>2003</c:v>
                </c:pt>
                <c:pt idx="109">
                  <c:v>2004</c:v>
                </c:pt>
                <c:pt idx="110">
                  <c:v>2005</c:v>
                </c:pt>
                <c:pt idx="111">
                  <c:v>2006</c:v>
                </c:pt>
                <c:pt idx="112">
                  <c:v>2007</c:v>
                </c:pt>
                <c:pt idx="113">
                  <c:v>2008</c:v>
                </c:pt>
                <c:pt idx="114">
                  <c:v>2009</c:v>
                </c:pt>
                <c:pt idx="115">
                  <c:v>2010</c:v>
                </c:pt>
                <c:pt idx="116">
                  <c:v>2011</c:v>
                </c:pt>
                <c:pt idx="117">
                  <c:v>2012</c:v>
                </c:pt>
                <c:pt idx="118">
                  <c:v>2013</c:v>
                </c:pt>
                <c:pt idx="119">
                  <c:v>2014</c:v>
                </c:pt>
                <c:pt idx="120">
                  <c:v>2015</c:v>
                </c:pt>
                <c:pt idx="121">
                  <c:v>2016</c:v>
                </c:pt>
                <c:pt idx="122">
                  <c:v>2017</c:v>
                </c:pt>
                <c:pt idx="123">
                  <c:v>2018</c:v>
                </c:pt>
                <c:pt idx="124">
                  <c:v>2019</c:v>
                </c:pt>
                <c:pt idx="125">
                  <c:v>2020</c:v>
                </c:pt>
              </c:numCache>
            </c:numRef>
          </c:xVal>
          <c:yVal>
            <c:numRef>
              <c:f>WEALTH!$H$44:$H$169</c:f>
              <c:numCache>
                <c:formatCode>General</c:formatCode>
                <c:ptCount val="126"/>
                <c:pt idx="98">
                  <c:v>0.19400000000000001</c:v>
                </c:pt>
                <c:pt idx="103">
                  <c:v>0.22600000000000001</c:v>
                </c:pt>
                <c:pt idx="108">
                  <c:v>0.21099999999999999</c:v>
                </c:pt>
                <c:pt idx="113">
                  <c:v>0.23799999999999999</c:v>
                </c:pt>
                <c:pt idx="118">
                  <c:v>0.215</c:v>
                </c:pt>
                <c:pt idx="123">
                  <c:v>0.22900000000000001</c:v>
                </c:pt>
              </c:numCache>
            </c:numRef>
          </c:yVal>
          <c:smooth val="0"/>
          <c:extLst>
            <c:ext xmlns:c16="http://schemas.microsoft.com/office/drawing/2014/chart" uri="{C3380CC4-5D6E-409C-BE32-E72D297353CC}">
              <c16:uniqueId val="{00000001-367B-3045-9923-E84A6708492B}"/>
            </c:ext>
          </c:extLst>
        </c:ser>
        <c:ser>
          <c:idx val="2"/>
          <c:order val="2"/>
          <c:tx>
            <c:strRef>
              <c:f>WEALTH!$I$43</c:f>
              <c:strCache>
                <c:ptCount val="1"/>
                <c:pt idx="0">
                  <c:v>Schröder et al. 2020</c:v>
                </c:pt>
              </c:strCache>
            </c:strRef>
          </c:tx>
          <c:spPr>
            <a:ln w="25400" cap="rnd">
              <a:noFill/>
              <a:round/>
            </a:ln>
            <a:effectLst/>
          </c:spPr>
          <c:marker>
            <c:symbol val="triangle"/>
            <c:size val="6"/>
            <c:spPr>
              <a:solidFill>
                <a:schemeClr val="accent3"/>
              </a:solidFill>
              <a:ln w="9525">
                <a:solidFill>
                  <a:schemeClr val="accent3"/>
                </a:solidFill>
                <a:round/>
              </a:ln>
              <a:effectLst/>
            </c:spPr>
          </c:marker>
          <c:xVal>
            <c:numRef>
              <c:f>WEALTH!$F$44:$F$169</c:f>
              <c:numCache>
                <c:formatCode>General</c:formatCode>
                <c:ptCount val="126"/>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pt idx="65">
                  <c:v>1960</c:v>
                </c:pt>
                <c:pt idx="66">
                  <c:v>1961</c:v>
                </c:pt>
                <c:pt idx="67">
                  <c:v>1962</c:v>
                </c:pt>
                <c:pt idx="68">
                  <c:v>1963</c:v>
                </c:pt>
                <c:pt idx="69">
                  <c:v>1964</c:v>
                </c:pt>
                <c:pt idx="70">
                  <c:v>1965</c:v>
                </c:pt>
                <c:pt idx="71">
                  <c:v>1966</c:v>
                </c:pt>
                <c:pt idx="72">
                  <c:v>1967</c:v>
                </c:pt>
                <c:pt idx="73">
                  <c:v>1968</c:v>
                </c:pt>
                <c:pt idx="74">
                  <c:v>1969</c:v>
                </c:pt>
                <c:pt idx="75">
                  <c:v>1970</c:v>
                </c:pt>
                <c:pt idx="76">
                  <c:v>1971</c:v>
                </c:pt>
                <c:pt idx="77">
                  <c:v>1972</c:v>
                </c:pt>
                <c:pt idx="78">
                  <c:v>1973</c:v>
                </c:pt>
                <c:pt idx="79">
                  <c:v>1974</c:v>
                </c:pt>
                <c:pt idx="80">
                  <c:v>1975</c:v>
                </c:pt>
                <c:pt idx="81">
                  <c:v>1976</c:v>
                </c:pt>
                <c:pt idx="82">
                  <c:v>1977</c:v>
                </c:pt>
                <c:pt idx="83">
                  <c:v>1978</c:v>
                </c:pt>
                <c:pt idx="84">
                  <c:v>1979</c:v>
                </c:pt>
                <c:pt idx="85">
                  <c:v>1980</c:v>
                </c:pt>
                <c:pt idx="86">
                  <c:v>1981</c:v>
                </c:pt>
                <c:pt idx="87">
                  <c:v>1982</c:v>
                </c:pt>
                <c:pt idx="88">
                  <c:v>1983</c:v>
                </c:pt>
                <c:pt idx="89">
                  <c:v>1984</c:v>
                </c:pt>
                <c:pt idx="90">
                  <c:v>1985</c:v>
                </c:pt>
                <c:pt idx="91">
                  <c:v>1986</c:v>
                </c:pt>
                <c:pt idx="92">
                  <c:v>1987</c:v>
                </c:pt>
                <c:pt idx="93">
                  <c:v>1988</c:v>
                </c:pt>
                <c:pt idx="94">
                  <c:v>1989</c:v>
                </c:pt>
                <c:pt idx="95">
                  <c:v>1990</c:v>
                </c:pt>
                <c:pt idx="96">
                  <c:v>1991</c:v>
                </c:pt>
                <c:pt idx="97">
                  <c:v>1992</c:v>
                </c:pt>
                <c:pt idx="98">
                  <c:v>1993</c:v>
                </c:pt>
                <c:pt idx="99">
                  <c:v>1994</c:v>
                </c:pt>
                <c:pt idx="100">
                  <c:v>1995</c:v>
                </c:pt>
                <c:pt idx="101">
                  <c:v>1996</c:v>
                </c:pt>
                <c:pt idx="102">
                  <c:v>1997</c:v>
                </c:pt>
                <c:pt idx="103">
                  <c:v>1998</c:v>
                </c:pt>
                <c:pt idx="104">
                  <c:v>1999</c:v>
                </c:pt>
                <c:pt idx="105">
                  <c:v>2000</c:v>
                </c:pt>
                <c:pt idx="106">
                  <c:v>2001</c:v>
                </c:pt>
                <c:pt idx="107">
                  <c:v>2002</c:v>
                </c:pt>
                <c:pt idx="108">
                  <c:v>2003</c:v>
                </c:pt>
                <c:pt idx="109">
                  <c:v>2004</c:v>
                </c:pt>
                <c:pt idx="110">
                  <c:v>2005</c:v>
                </c:pt>
                <c:pt idx="111">
                  <c:v>2006</c:v>
                </c:pt>
                <c:pt idx="112">
                  <c:v>2007</c:v>
                </c:pt>
                <c:pt idx="113">
                  <c:v>2008</c:v>
                </c:pt>
                <c:pt idx="114">
                  <c:v>2009</c:v>
                </c:pt>
                <c:pt idx="115">
                  <c:v>2010</c:v>
                </c:pt>
                <c:pt idx="116">
                  <c:v>2011</c:v>
                </c:pt>
                <c:pt idx="117">
                  <c:v>2012</c:v>
                </c:pt>
                <c:pt idx="118">
                  <c:v>2013</c:v>
                </c:pt>
                <c:pt idx="119">
                  <c:v>2014</c:v>
                </c:pt>
                <c:pt idx="120">
                  <c:v>2015</c:v>
                </c:pt>
                <c:pt idx="121">
                  <c:v>2016</c:v>
                </c:pt>
                <c:pt idx="122">
                  <c:v>2017</c:v>
                </c:pt>
                <c:pt idx="123">
                  <c:v>2018</c:v>
                </c:pt>
                <c:pt idx="124">
                  <c:v>2019</c:v>
                </c:pt>
                <c:pt idx="125">
                  <c:v>2020</c:v>
                </c:pt>
              </c:numCache>
            </c:numRef>
          </c:xVal>
          <c:yVal>
            <c:numRef>
              <c:f>WEALTH!$I$44:$I$169</c:f>
              <c:numCache>
                <c:formatCode>General</c:formatCode>
                <c:ptCount val="126"/>
                <c:pt idx="125">
                  <c:v>0.35299999999999998</c:v>
                </c:pt>
              </c:numCache>
            </c:numRef>
          </c:yVal>
          <c:smooth val="0"/>
          <c:extLst>
            <c:ext xmlns:c16="http://schemas.microsoft.com/office/drawing/2014/chart" uri="{C3380CC4-5D6E-409C-BE32-E72D297353CC}">
              <c16:uniqueId val="{00000002-367B-3045-9923-E84A6708492B}"/>
            </c:ext>
          </c:extLst>
        </c:ser>
        <c:dLbls>
          <c:showLegendKey val="0"/>
          <c:showVal val="0"/>
          <c:showCatName val="0"/>
          <c:showSerName val="0"/>
          <c:showPercent val="0"/>
          <c:showBubbleSize val="0"/>
        </c:dLbls>
        <c:axId val="2097418256"/>
        <c:axId val="1566731103"/>
      </c:scatterChart>
      <c:valAx>
        <c:axId val="2097418256"/>
        <c:scaling>
          <c:orientation val="minMax"/>
          <c:max val="2023"/>
          <c:min val="189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crossAx val="1566731103"/>
        <c:crosses val="autoZero"/>
        <c:crossBetween val="midCat"/>
        <c:majorUnit val="10"/>
      </c:valAx>
      <c:valAx>
        <c:axId val="15667311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crossAx val="2097418256"/>
        <c:crosses val="autoZero"/>
        <c:crossBetween val="midCat"/>
      </c:valAx>
      <c:spPr>
        <a:noFill/>
        <a:ln>
          <a:noFill/>
        </a:ln>
        <a:effectLst/>
      </c:spPr>
    </c:plotArea>
    <c:legend>
      <c:legendPos val="t"/>
      <c:layout>
        <c:manualLayout>
          <c:xMode val="edge"/>
          <c:yMode val="edge"/>
          <c:x val="8.814088112403673E-2"/>
          <c:y val="0.90373784927853562"/>
          <c:w val="0.79375093936042818"/>
          <c:h val="5.735450801764727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legend>
    <c:plotVisOnly val="1"/>
    <c:dispBlanksAs val="gap"/>
    <c:showDLblsOverMax val="0"/>
  </c:chart>
  <c:spPr>
    <a:noFill/>
    <a:ln>
      <a:noFill/>
    </a:ln>
    <a:effectLst/>
  </c:spPr>
  <c:txPr>
    <a:bodyPr/>
    <a:lstStyle/>
    <a:p>
      <a:pPr>
        <a:defRPr>
          <a:latin typeface="Avenir Book" panose="02000503020000020003" pitchFamily="2"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'Tax revenue GER'!$A$32</c:f>
              <c:strCache>
                <c:ptCount val="1"/>
                <c:pt idx="0">
                  <c:v>Inheritance tax</c:v>
                </c:pt>
              </c:strCache>
            </c:strRef>
          </c:tx>
          <c:spPr>
            <a:ln w="15875" cap="rnd">
              <a:solidFill>
                <a:srgbClr val="7D96FF"/>
              </a:solidFill>
              <a:round/>
            </a:ln>
            <a:effectLst/>
          </c:spPr>
          <c:marker>
            <c:symbol val="none"/>
          </c:marker>
          <c:cat>
            <c:numRef>
              <c:f>'Tax revenue GER'!$B$31:$BT$31</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'Tax revenue GER'!$B$32:$BT$32</c:f>
              <c:numCache>
                <c:formatCode>General</c:formatCode>
                <c:ptCount val="71"/>
                <c:pt idx="0">
                  <c:v>0.11128628396550126</c:v>
                </c:pt>
                <c:pt idx="1">
                  <c:v>0.13616167407195071</c:v>
                </c:pt>
                <c:pt idx="2">
                  <c:v>0.15300417819101983</c:v>
                </c:pt>
                <c:pt idx="3">
                  <c:v>0.17128787067765763</c:v>
                </c:pt>
                <c:pt idx="4">
                  <c:v>0.17875383043922369</c:v>
                </c:pt>
                <c:pt idx="5">
                  <c:v>0.19874283601405066</c:v>
                </c:pt>
                <c:pt idx="6">
                  <c:v>0.15399983351369351</c:v>
                </c:pt>
                <c:pt idx="7">
                  <c:v>0.13615498327238779</c:v>
                </c:pt>
                <c:pt idx="8">
                  <c:v>0.17542550014929831</c:v>
                </c:pt>
                <c:pt idx="9">
                  <c:v>0.20460695663652564</c:v>
                </c:pt>
                <c:pt idx="10">
                  <c:v>0.29131430834063976</c:v>
                </c:pt>
                <c:pt idx="11">
                  <c:v>0.3088264594540745</c:v>
                </c:pt>
                <c:pt idx="12">
                  <c:v>0.33283521260698273</c:v>
                </c:pt>
                <c:pt idx="13">
                  <c:v>0.24264547992269703</c:v>
                </c:pt>
                <c:pt idx="14">
                  <c:v>0.23221032745591941</c:v>
                </c:pt>
                <c:pt idx="15">
                  <c:v>0.30043396016468232</c:v>
                </c:pt>
                <c:pt idx="16">
                  <c:v>0.29220440393780217</c:v>
                </c:pt>
                <c:pt idx="17">
                  <c:v>0.2764033441392254</c:v>
                </c:pt>
                <c:pt idx="18">
                  <c:v>0.28259473346178549</c:v>
                </c:pt>
                <c:pt idx="19">
                  <c:v>0.31231910396726031</c:v>
                </c:pt>
                <c:pt idx="20">
                  <c:v>0.33879379258714104</c:v>
                </c:pt>
                <c:pt idx="21">
                  <c:v>0.29494844074372384</c:v>
                </c:pt>
                <c:pt idx="22">
                  <c:v>0.26606834382383893</c:v>
                </c:pt>
                <c:pt idx="23">
                  <c:v>0.20793457456064032</c:v>
                </c:pt>
                <c:pt idx="24">
                  <c:v>0.19592476489028213</c:v>
                </c:pt>
                <c:pt idx="25">
                  <c:v>0.21895981966113748</c:v>
                </c:pt>
                <c:pt idx="26">
                  <c:v>0.39470324298690401</c:v>
                </c:pt>
                <c:pt idx="27">
                  <c:v>0.29914306615111297</c:v>
                </c:pt>
                <c:pt idx="28">
                  <c:v>0.2935876533826936</c:v>
                </c:pt>
                <c:pt idx="29">
                  <c:v>0.29381058060393761</c:v>
                </c:pt>
                <c:pt idx="30">
                  <c:v>0.27864855451062348</c:v>
                </c:pt>
                <c:pt idx="31">
                  <c:v>0.29470948932866442</c:v>
                </c:pt>
                <c:pt idx="32">
                  <c:v>0.33621517771373682</c:v>
                </c:pt>
                <c:pt idx="33">
                  <c:v>0.36150223164747369</c:v>
                </c:pt>
                <c:pt idx="34">
                  <c:v>0.37824479323875643</c:v>
                </c:pt>
                <c:pt idx="35">
                  <c:v>0.34580405033618594</c:v>
                </c:pt>
                <c:pt idx="36">
                  <c:v>0.41759068331841936</c:v>
                </c:pt>
                <c:pt idx="37">
                  <c:v>0.47742059335367099</c:v>
                </c:pt>
                <c:pt idx="38">
                  <c:v>0.4920640644972572</c:v>
                </c:pt>
                <c:pt idx="39">
                  <c:v>0.38895442476744907</c:v>
                </c:pt>
                <c:pt idx="40">
                  <c:v>0.53290562913907291</c:v>
                </c:pt>
                <c:pt idx="41">
                  <c:v>0.39830513482687907</c:v>
                </c:pt>
                <c:pt idx="42">
                  <c:v>0.41403163640057095</c:v>
                </c:pt>
                <c:pt idx="43">
                  <c:v>0.40624616533383467</c:v>
                </c:pt>
                <c:pt idx="44">
                  <c:v>0.44258575565484776</c:v>
                </c:pt>
                <c:pt idx="45">
                  <c:v>0.43570577610391609</c:v>
                </c:pt>
                <c:pt idx="46">
                  <c:v>0.50678772854953102</c:v>
                </c:pt>
                <c:pt idx="47">
                  <c:v>0.50935035747758706</c:v>
                </c:pt>
                <c:pt idx="48">
                  <c:v>0.57734931159488345</c:v>
                </c:pt>
                <c:pt idx="49">
                  <c:v>0.67451094645627929</c:v>
                </c:pt>
                <c:pt idx="50">
                  <c:v>0.63819951546488829</c:v>
                </c:pt>
                <c:pt idx="51">
                  <c:v>0.68773571587035875</c:v>
                </c:pt>
                <c:pt idx="52">
                  <c:v>0.683940639114341</c:v>
                </c:pt>
                <c:pt idx="53">
                  <c:v>0.76270975648913819</c:v>
                </c:pt>
                <c:pt idx="54">
                  <c:v>0.96717083899755674</c:v>
                </c:pt>
                <c:pt idx="55">
                  <c:v>0.90625552999469128</c:v>
                </c:pt>
                <c:pt idx="56">
                  <c:v>0.77040403730205043</c:v>
                </c:pt>
                <c:pt idx="57">
                  <c:v>0.78087261539376196</c:v>
                </c:pt>
                <c:pt idx="58">
                  <c:v>0.85017133509509413</c:v>
                </c:pt>
                <c:pt idx="59">
                  <c:v>0.86831895358978317</c:v>
                </c:pt>
                <c:pt idx="60">
                  <c:v>0.83002410537762894</c:v>
                </c:pt>
                <c:pt idx="61">
                  <c:v>0.74055986744571378</c:v>
                </c:pt>
                <c:pt idx="62">
                  <c:v>0.71744619153563483</c:v>
                </c:pt>
                <c:pt idx="63">
                  <c:v>0.74760895839821595</c:v>
                </c:pt>
                <c:pt idx="64">
                  <c:v>0.84708631517452904</c:v>
                </c:pt>
                <c:pt idx="65">
                  <c:v>0.93425877928470524</c:v>
                </c:pt>
                <c:pt idx="66">
                  <c:v>0.99264513149076705</c:v>
                </c:pt>
                <c:pt idx="67">
                  <c:v>0.83238712944886006</c:v>
                </c:pt>
                <c:pt idx="68">
                  <c:v>0.87766646098036361</c:v>
                </c:pt>
                <c:pt idx="69">
                  <c:v>0.87413112342175969</c:v>
                </c:pt>
                <c:pt idx="70">
                  <c:v>1.1146780809702157</c:v>
                </c:pt>
              </c:numCache>
            </c:numRef>
          </c:val>
          <c:smooth val="0"/>
          <c:extLst>
            <c:ext xmlns:c16="http://schemas.microsoft.com/office/drawing/2014/chart" uri="{C3380CC4-5D6E-409C-BE32-E72D297353CC}">
              <c16:uniqueId val="{00000000-A334-8C4E-AF1C-D098546888DD}"/>
            </c:ext>
          </c:extLst>
        </c:ser>
        <c:ser>
          <c:idx val="1"/>
          <c:order val="1"/>
          <c:tx>
            <c:strRef>
              <c:f>'Tax revenue GER'!$A$33</c:f>
              <c:strCache>
                <c:ptCount val="1"/>
                <c:pt idx="0">
                  <c:v>Wealth tax</c:v>
                </c:pt>
              </c:strCache>
            </c:strRef>
          </c:tx>
          <c:spPr>
            <a:ln w="15875" cap="rnd">
              <a:solidFill>
                <a:srgbClr val="FF632E"/>
              </a:solidFill>
              <a:round/>
            </a:ln>
            <a:effectLst/>
          </c:spPr>
          <c:marker>
            <c:symbol val="none"/>
          </c:marker>
          <c:cat>
            <c:numRef>
              <c:f>'Tax revenue GER'!$B$31:$BT$31</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'Tax revenue GER'!$B$33:$BT$33</c:f>
              <c:numCache>
                <c:formatCode>General</c:formatCode>
                <c:ptCount val="71"/>
                <c:pt idx="0">
                  <c:v>0.61207456181025699</c:v>
                </c:pt>
                <c:pt idx="1">
                  <c:v>0.52314748459223159</c:v>
                </c:pt>
                <c:pt idx="2">
                  <c:v>0.53551462366856939</c:v>
                </c:pt>
                <c:pt idx="3">
                  <c:v>1.1080184134460977</c:v>
                </c:pt>
                <c:pt idx="4">
                  <c:v>1.6189989785495402</c:v>
                </c:pt>
                <c:pt idx="5">
                  <c:v>1.2617859123682751</c:v>
                </c:pt>
                <c:pt idx="6">
                  <c:v>1.6149171730625158</c:v>
                </c:pt>
                <c:pt idx="7">
                  <c:v>1.6260795145102311</c:v>
                </c:pt>
                <c:pt idx="8">
                  <c:v>1.6945356822932218</c:v>
                </c:pt>
                <c:pt idx="9">
                  <c:v>1.8876641805821399</c:v>
                </c:pt>
                <c:pt idx="10">
                  <c:v>1.589501371722714</c:v>
                </c:pt>
                <c:pt idx="11">
                  <c:v>1.8081291093843395</c:v>
                </c:pt>
                <c:pt idx="12">
                  <c:v>2.080786125073586</c:v>
                </c:pt>
                <c:pt idx="13">
                  <c:v>1.8359458879106723</c:v>
                </c:pt>
                <c:pt idx="14">
                  <c:v>1.9423016372795969</c:v>
                </c:pt>
                <c:pt idx="15">
                  <c:v>1.7822039241867882</c:v>
                </c:pt>
                <c:pt idx="16">
                  <c:v>1.7740981667652276</c:v>
                </c:pt>
                <c:pt idx="17">
                  <c:v>2.112267531138031</c:v>
                </c:pt>
                <c:pt idx="18">
                  <c:v>1.8561335902376364</c:v>
                </c:pt>
                <c:pt idx="19">
                  <c:v>1.6921772141674407</c:v>
                </c:pt>
                <c:pt idx="20">
                  <c:v>1.8665380857516274</c:v>
                </c:pt>
                <c:pt idx="21">
                  <c:v>1.8116640764143346</c:v>
                </c:pt>
                <c:pt idx="22">
                  <c:v>1.5199650537100649</c:v>
                </c:pt>
                <c:pt idx="23">
                  <c:v>1.4390116582564816</c:v>
                </c:pt>
                <c:pt idx="24">
                  <c:v>1.4237199582027167</c:v>
                </c:pt>
                <c:pt idx="25">
                  <c:v>1.3792044729208917</c:v>
                </c:pt>
                <c:pt idx="26">
                  <c:v>1.4613504541640827</c:v>
                </c:pt>
                <c:pt idx="27">
                  <c:v>1.6681471418121017</c:v>
                </c:pt>
                <c:pt idx="28">
                  <c:v>1.4182919205168123</c:v>
                </c:pt>
                <c:pt idx="29">
                  <c:v>1.3075997101829613</c:v>
                </c:pt>
                <c:pt idx="30">
                  <c:v>1.2780323125150712</c:v>
                </c:pt>
                <c:pt idx="31">
                  <c:v>1.2654550832105376</c:v>
                </c:pt>
                <c:pt idx="32">
                  <c:v>1.315422515571256</c:v>
                </c:pt>
                <c:pt idx="33">
                  <c:v>1.2585998569772889</c:v>
                </c:pt>
                <c:pt idx="34">
                  <c:v>1.0833270449743435</c:v>
                </c:pt>
                <c:pt idx="35">
                  <c:v>0.98059829021593747</c:v>
                </c:pt>
                <c:pt idx="36">
                  <c:v>0.97178453012402355</c:v>
                </c:pt>
                <c:pt idx="37">
                  <c:v>1.156826822356972</c:v>
                </c:pt>
                <c:pt idx="38">
                  <c:v>1.1379983250588033</c:v>
                </c:pt>
                <c:pt idx="39">
                  <c:v>1.0784811421016687</c:v>
                </c:pt>
                <c:pt idx="40">
                  <c:v>1.1168598233995586</c:v>
                </c:pt>
                <c:pt idx="41">
                  <c:v>1.0167418167205422</c:v>
                </c:pt>
                <c:pt idx="42">
                  <c:v>0.9224165120841642</c:v>
                </c:pt>
                <c:pt idx="43">
                  <c:v>0.90543811142528186</c:v>
                </c:pt>
                <c:pt idx="44">
                  <c:v>0.84287832499079496</c:v>
                </c:pt>
                <c:pt idx="45">
                  <c:v>0.9646055109334768</c:v>
                </c:pt>
                <c:pt idx="46">
                  <c:v>1.129454561456263</c:v>
                </c:pt>
                <c:pt idx="47">
                  <c:v>0.22032592534435125</c:v>
                </c:pt>
                <c:pt idx="48">
                  <c:v>0.12749112492721501</c:v>
                </c:pt>
                <c:pt idx="49">
                  <c:v>0.11852499288187893</c:v>
                </c:pt>
                <c:pt idx="50">
                  <c:v>9.2669480280448233E-2</c:v>
                </c:pt>
                <c:pt idx="51">
                  <c:v>6.5210522423680153E-2</c:v>
                </c:pt>
                <c:pt idx="52">
                  <c:v>5.4108511336751902E-2</c:v>
                </c:pt>
                <c:pt idx="53">
                  <c:v>5.2008077080492675E-2</c:v>
                </c:pt>
                <c:pt idx="54">
                  <c:v>1.8065297016064567E-2</c:v>
                </c:pt>
                <c:pt idx="55">
                  <c:v>2.1456379401875777E-2</c:v>
                </c:pt>
                <c:pt idx="56">
                  <c:v>5.5277462150293277E-3</c:v>
                </c:pt>
                <c:pt idx="57">
                  <c:v>9.2894672304753975E-4</c:v>
                </c:pt>
                <c:pt idx="58">
                  <c:v>-1.2473693870605029E-3</c:v>
                </c:pt>
                <c:pt idx="59">
                  <c:v>1.3358753132150509E-3</c:v>
                </c:pt>
                <c:pt idx="60">
                  <c:v>1.8847050530827178E-4</c:v>
                </c:pt>
                <c:pt idx="61">
                  <c:v>-6.9765413796110578E-4</c:v>
                </c:pt>
                <c:pt idx="62">
                  <c:v>-1.6665416760409637E-4</c:v>
                </c:pt>
                <c:pt idx="63">
                  <c:v>-1.6136606052195466E-4</c:v>
                </c:pt>
                <c:pt idx="64">
                  <c:v>-4.6611499367637328E-4</c:v>
                </c:pt>
                <c:pt idx="65">
                  <c:v>-1.4853080751744122E-4</c:v>
                </c:pt>
                <c:pt idx="66">
                  <c:v>0</c:v>
                </c:pt>
                <c:pt idx="67">
                  <c:v>0</c:v>
                </c:pt>
                <c:pt idx="68">
                  <c:v>0</c:v>
                </c:pt>
                <c:pt idx="69">
                  <c:v>0</c:v>
                </c:pt>
                <c:pt idx="70">
                  <c:v>0</c:v>
                </c:pt>
              </c:numCache>
            </c:numRef>
          </c:val>
          <c:smooth val="0"/>
          <c:extLst>
            <c:ext xmlns:c16="http://schemas.microsoft.com/office/drawing/2014/chart" uri="{C3380CC4-5D6E-409C-BE32-E72D297353CC}">
              <c16:uniqueId val="{00000001-A334-8C4E-AF1C-D098546888DD}"/>
            </c:ext>
          </c:extLst>
        </c:ser>
        <c:dLbls>
          <c:showLegendKey val="0"/>
          <c:showVal val="0"/>
          <c:showCatName val="0"/>
          <c:showSerName val="0"/>
          <c:showPercent val="0"/>
          <c:showBubbleSize val="0"/>
        </c:dLbls>
        <c:smooth val="0"/>
        <c:axId val="1061735615"/>
        <c:axId val="1106395215"/>
      </c:lineChart>
      <c:catAx>
        <c:axId val="1061735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Times New Roman" panose="02020603050405020304" pitchFamily="18" charset="0"/>
              </a:defRPr>
            </a:pPr>
            <a:endParaRPr lang="de-DE"/>
          </a:p>
        </c:txPr>
        <c:crossAx val="1106395215"/>
        <c:crosses val="autoZero"/>
        <c:auto val="1"/>
        <c:lblAlgn val="ctr"/>
        <c:lblOffset val="100"/>
        <c:noMultiLvlLbl val="0"/>
      </c:catAx>
      <c:valAx>
        <c:axId val="1106395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Times New Roman" panose="02020603050405020304" pitchFamily="18" charset="0"/>
              </a:defRPr>
            </a:pPr>
            <a:endParaRPr lang="de-DE"/>
          </a:p>
        </c:txPr>
        <c:crossAx val="106173561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Book" panose="02000503020000020003" pitchFamily="2" charset="0"/>
          <a:cs typeface="Times New Roman" panose="02020603050405020304" pitchFamily="18"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'Tax revenue GER'!$A$37</c:f>
              <c:strCache>
                <c:ptCount val="1"/>
                <c:pt idx="0">
                  <c:v>Inheritance tax</c:v>
                </c:pt>
              </c:strCache>
            </c:strRef>
          </c:tx>
          <c:spPr>
            <a:ln w="15875" cap="rnd">
              <a:solidFill>
                <a:srgbClr val="7D96FF"/>
              </a:solidFill>
              <a:round/>
            </a:ln>
            <a:effectLst/>
          </c:spPr>
          <c:marker>
            <c:symbol val="none"/>
          </c:marker>
          <c:cat>
            <c:numRef>
              <c:f>'Tax revenue GER'!$B$36:$BT$36</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'Tax revenue GER'!$B$37:$BT$37</c:f>
              <c:numCache>
                <c:formatCode>#,##0</c:formatCode>
                <c:ptCount val="71"/>
                <c:pt idx="0">
                  <c:v>12</c:v>
                </c:pt>
                <c:pt idx="1">
                  <c:v>19</c:v>
                </c:pt>
                <c:pt idx="2">
                  <c:v>26</c:v>
                </c:pt>
                <c:pt idx="3">
                  <c:v>32</c:v>
                </c:pt>
                <c:pt idx="4">
                  <c:v>35</c:v>
                </c:pt>
                <c:pt idx="5">
                  <c:v>43</c:v>
                </c:pt>
                <c:pt idx="6">
                  <c:v>37</c:v>
                </c:pt>
                <c:pt idx="7">
                  <c:v>35</c:v>
                </c:pt>
                <c:pt idx="8">
                  <c:v>47</c:v>
                </c:pt>
                <c:pt idx="9">
                  <c:v>62</c:v>
                </c:pt>
                <c:pt idx="10">
                  <c:v>103</c:v>
                </c:pt>
                <c:pt idx="11">
                  <c:v>124</c:v>
                </c:pt>
                <c:pt idx="12">
                  <c:v>147</c:v>
                </c:pt>
                <c:pt idx="13">
                  <c:v>113</c:v>
                </c:pt>
                <c:pt idx="14">
                  <c:v>118</c:v>
                </c:pt>
                <c:pt idx="15">
                  <c:v>162</c:v>
                </c:pt>
                <c:pt idx="16">
                  <c:v>168</c:v>
                </c:pt>
                <c:pt idx="17">
                  <c:v>162</c:v>
                </c:pt>
                <c:pt idx="18">
                  <c:v>176</c:v>
                </c:pt>
                <c:pt idx="19">
                  <c:v>232</c:v>
                </c:pt>
                <c:pt idx="20">
                  <c:v>267</c:v>
                </c:pt>
                <c:pt idx="21">
                  <c:v>260</c:v>
                </c:pt>
                <c:pt idx="22">
                  <c:v>268</c:v>
                </c:pt>
                <c:pt idx="23">
                  <c:v>239</c:v>
                </c:pt>
                <c:pt idx="24">
                  <c:v>240</c:v>
                </c:pt>
                <c:pt idx="25">
                  <c:v>271</c:v>
                </c:pt>
                <c:pt idx="26">
                  <c:v>541</c:v>
                </c:pt>
                <c:pt idx="27">
                  <c:v>458</c:v>
                </c:pt>
                <c:pt idx="28">
                  <c:v>479</c:v>
                </c:pt>
                <c:pt idx="29">
                  <c:v>515</c:v>
                </c:pt>
                <c:pt idx="30">
                  <c:v>520</c:v>
                </c:pt>
                <c:pt idx="31">
                  <c:v>558</c:v>
                </c:pt>
                <c:pt idx="32">
                  <c:v>651</c:v>
                </c:pt>
                <c:pt idx="33">
                  <c:v>733</c:v>
                </c:pt>
                <c:pt idx="34">
                  <c:v>802</c:v>
                </c:pt>
                <c:pt idx="35">
                  <c:v>773</c:v>
                </c:pt>
                <c:pt idx="36">
                  <c:v>966</c:v>
                </c:pt>
                <c:pt idx="37">
                  <c:v>1144</c:v>
                </c:pt>
                <c:pt idx="38">
                  <c:v>1228</c:v>
                </c:pt>
                <c:pt idx="39">
                  <c:v>1065</c:v>
                </c:pt>
                <c:pt idx="40">
                  <c:v>1545</c:v>
                </c:pt>
                <c:pt idx="41">
                  <c:v>1348</c:v>
                </c:pt>
                <c:pt idx="42">
                  <c:v>1549</c:v>
                </c:pt>
                <c:pt idx="43">
                  <c:v>1556</c:v>
                </c:pt>
                <c:pt idx="44">
                  <c:v>1779</c:v>
                </c:pt>
                <c:pt idx="45">
                  <c:v>1814</c:v>
                </c:pt>
                <c:pt idx="46">
                  <c:v>2073</c:v>
                </c:pt>
                <c:pt idx="47">
                  <c:v>2076</c:v>
                </c:pt>
                <c:pt idx="48">
                  <c:v>2459</c:v>
                </c:pt>
                <c:pt idx="49">
                  <c:v>3056</c:v>
                </c:pt>
                <c:pt idx="50">
                  <c:v>2982</c:v>
                </c:pt>
                <c:pt idx="51">
                  <c:v>3069</c:v>
                </c:pt>
                <c:pt idx="52">
                  <c:v>3021</c:v>
                </c:pt>
                <c:pt idx="53">
                  <c:v>3373</c:v>
                </c:pt>
                <c:pt idx="54">
                  <c:v>4283</c:v>
                </c:pt>
                <c:pt idx="55">
                  <c:v>4097</c:v>
                </c:pt>
                <c:pt idx="56">
                  <c:v>3763</c:v>
                </c:pt>
                <c:pt idx="57">
                  <c:v>4203</c:v>
                </c:pt>
                <c:pt idx="58">
                  <c:v>4771</c:v>
                </c:pt>
                <c:pt idx="59">
                  <c:v>4550</c:v>
                </c:pt>
                <c:pt idx="60">
                  <c:v>4404</c:v>
                </c:pt>
                <c:pt idx="61">
                  <c:v>4246</c:v>
                </c:pt>
                <c:pt idx="62">
                  <c:v>4305</c:v>
                </c:pt>
                <c:pt idx="63">
                  <c:v>4633</c:v>
                </c:pt>
                <c:pt idx="64">
                  <c:v>5452</c:v>
                </c:pt>
                <c:pt idx="65">
                  <c:v>6290</c:v>
                </c:pt>
                <c:pt idx="66">
                  <c:v>7006</c:v>
                </c:pt>
                <c:pt idx="67">
                  <c:v>6114</c:v>
                </c:pt>
                <c:pt idx="68">
                  <c:v>6813</c:v>
                </c:pt>
                <c:pt idx="69">
                  <c:v>6987</c:v>
                </c:pt>
                <c:pt idx="70">
                  <c:v>8000</c:v>
                </c:pt>
              </c:numCache>
            </c:numRef>
          </c:val>
          <c:smooth val="0"/>
          <c:extLst>
            <c:ext xmlns:c16="http://schemas.microsoft.com/office/drawing/2014/chart" uri="{C3380CC4-5D6E-409C-BE32-E72D297353CC}">
              <c16:uniqueId val="{00000000-0970-4740-A146-6B10DFBEE38F}"/>
            </c:ext>
          </c:extLst>
        </c:ser>
        <c:ser>
          <c:idx val="1"/>
          <c:order val="1"/>
          <c:tx>
            <c:strRef>
              <c:f>'Tax revenue GER'!$A$38</c:f>
              <c:strCache>
                <c:ptCount val="1"/>
                <c:pt idx="0">
                  <c:v>Wealth tax</c:v>
                </c:pt>
              </c:strCache>
            </c:strRef>
          </c:tx>
          <c:spPr>
            <a:ln w="15875" cap="rnd">
              <a:solidFill>
                <a:srgbClr val="FF632E"/>
              </a:solidFill>
              <a:round/>
            </a:ln>
            <a:effectLst/>
          </c:spPr>
          <c:marker>
            <c:symbol val="none"/>
          </c:marker>
          <c:cat>
            <c:numRef>
              <c:f>'Tax revenue GER'!$B$36:$BT$36</c:f>
              <c:numCache>
                <c:formatCode>0</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'Tax revenue GER'!$B$38:$BT$38</c:f>
              <c:numCache>
                <c:formatCode>#,##0</c:formatCode>
                <c:ptCount val="71"/>
                <c:pt idx="0">
                  <c:v>66</c:v>
                </c:pt>
                <c:pt idx="1">
                  <c:v>73</c:v>
                </c:pt>
                <c:pt idx="2">
                  <c:v>91</c:v>
                </c:pt>
                <c:pt idx="3">
                  <c:v>207</c:v>
                </c:pt>
                <c:pt idx="4">
                  <c:v>317</c:v>
                </c:pt>
                <c:pt idx="5">
                  <c:v>273</c:v>
                </c:pt>
                <c:pt idx="6">
                  <c:v>388</c:v>
                </c:pt>
                <c:pt idx="7">
                  <c:v>418</c:v>
                </c:pt>
                <c:pt idx="8">
                  <c:v>454</c:v>
                </c:pt>
                <c:pt idx="9">
                  <c:v>572</c:v>
                </c:pt>
                <c:pt idx="10">
                  <c:v>562</c:v>
                </c:pt>
                <c:pt idx="11">
                  <c:v>726</c:v>
                </c:pt>
                <c:pt idx="12">
                  <c:v>919</c:v>
                </c:pt>
                <c:pt idx="13">
                  <c:v>855</c:v>
                </c:pt>
                <c:pt idx="14">
                  <c:v>987</c:v>
                </c:pt>
                <c:pt idx="15">
                  <c:v>961</c:v>
                </c:pt>
                <c:pt idx="16">
                  <c:v>1020</c:v>
                </c:pt>
                <c:pt idx="17">
                  <c:v>1238</c:v>
                </c:pt>
                <c:pt idx="18">
                  <c:v>1156</c:v>
                </c:pt>
                <c:pt idx="19">
                  <c:v>1257</c:v>
                </c:pt>
                <c:pt idx="20">
                  <c:v>1471</c:v>
                </c:pt>
                <c:pt idx="21">
                  <c:v>1597</c:v>
                </c:pt>
                <c:pt idx="22">
                  <c:v>1531</c:v>
                </c:pt>
                <c:pt idx="23">
                  <c:v>1654</c:v>
                </c:pt>
                <c:pt idx="24">
                  <c:v>1744</c:v>
                </c:pt>
                <c:pt idx="25">
                  <c:v>1707</c:v>
                </c:pt>
                <c:pt idx="26">
                  <c:v>2003</c:v>
                </c:pt>
                <c:pt idx="27">
                  <c:v>2554</c:v>
                </c:pt>
                <c:pt idx="28">
                  <c:v>2314</c:v>
                </c:pt>
                <c:pt idx="29">
                  <c:v>2292</c:v>
                </c:pt>
                <c:pt idx="30">
                  <c:v>2385</c:v>
                </c:pt>
                <c:pt idx="31">
                  <c:v>2396</c:v>
                </c:pt>
                <c:pt idx="32">
                  <c:v>2547</c:v>
                </c:pt>
                <c:pt idx="33">
                  <c:v>2552</c:v>
                </c:pt>
                <c:pt idx="34">
                  <c:v>2297</c:v>
                </c:pt>
                <c:pt idx="35">
                  <c:v>2192</c:v>
                </c:pt>
                <c:pt idx="36">
                  <c:v>2248</c:v>
                </c:pt>
                <c:pt idx="37">
                  <c:v>2772</c:v>
                </c:pt>
                <c:pt idx="38">
                  <c:v>2840</c:v>
                </c:pt>
                <c:pt idx="39">
                  <c:v>2953</c:v>
                </c:pt>
                <c:pt idx="40">
                  <c:v>3238</c:v>
                </c:pt>
                <c:pt idx="41">
                  <c:v>3441</c:v>
                </c:pt>
                <c:pt idx="42">
                  <c:v>3451</c:v>
                </c:pt>
                <c:pt idx="43">
                  <c:v>3468</c:v>
                </c:pt>
                <c:pt idx="44">
                  <c:v>3388</c:v>
                </c:pt>
                <c:pt idx="45">
                  <c:v>4016</c:v>
                </c:pt>
                <c:pt idx="46">
                  <c:v>4620</c:v>
                </c:pt>
                <c:pt idx="47">
                  <c:v>898</c:v>
                </c:pt>
                <c:pt idx="48">
                  <c:v>543</c:v>
                </c:pt>
                <c:pt idx="49">
                  <c:v>537</c:v>
                </c:pt>
                <c:pt idx="50">
                  <c:v>433</c:v>
                </c:pt>
                <c:pt idx="51">
                  <c:v>291</c:v>
                </c:pt>
                <c:pt idx="52">
                  <c:v>239</c:v>
                </c:pt>
                <c:pt idx="53">
                  <c:v>230</c:v>
                </c:pt>
                <c:pt idx="54">
                  <c:v>80</c:v>
                </c:pt>
                <c:pt idx="55">
                  <c:v>97</c:v>
                </c:pt>
                <c:pt idx="56">
                  <c:v>27</c:v>
                </c:pt>
                <c:pt idx="57">
                  <c:v>5</c:v>
                </c:pt>
                <c:pt idx="58">
                  <c:v>-7</c:v>
                </c:pt>
                <c:pt idx="59">
                  <c:v>7</c:v>
                </c:pt>
                <c:pt idx="60">
                  <c:v>1</c:v>
                </c:pt>
                <c:pt idx="61">
                  <c:v>-4</c:v>
                </c:pt>
                <c:pt idx="62">
                  <c:v>-1</c:v>
                </c:pt>
                <c:pt idx="63">
                  <c:v>-1</c:v>
                </c:pt>
                <c:pt idx="64">
                  <c:v>-3</c:v>
                </c:pt>
                <c:pt idx="65">
                  <c:v>-1</c:v>
                </c:pt>
                <c:pt idx="66">
                  <c:v>0</c:v>
                </c:pt>
                <c:pt idx="67">
                  <c:v>0</c:v>
                </c:pt>
                <c:pt idx="68">
                  <c:v>0</c:v>
                </c:pt>
                <c:pt idx="69">
                  <c:v>0</c:v>
                </c:pt>
                <c:pt idx="70">
                  <c:v>0</c:v>
                </c:pt>
              </c:numCache>
            </c:numRef>
          </c:val>
          <c:smooth val="0"/>
          <c:extLst>
            <c:ext xmlns:c16="http://schemas.microsoft.com/office/drawing/2014/chart" uri="{C3380CC4-5D6E-409C-BE32-E72D297353CC}">
              <c16:uniqueId val="{00000001-0970-4740-A146-6B10DFBEE38F}"/>
            </c:ext>
          </c:extLst>
        </c:ser>
        <c:dLbls>
          <c:showLegendKey val="0"/>
          <c:showVal val="0"/>
          <c:showCatName val="0"/>
          <c:showSerName val="0"/>
          <c:showPercent val="0"/>
          <c:showBubbleSize val="0"/>
        </c:dLbls>
        <c:smooth val="0"/>
        <c:axId val="1064370607"/>
        <c:axId val="1064375583"/>
      </c:lineChart>
      <c:catAx>
        <c:axId val="1064370607"/>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Times New Roman" panose="02020603050405020304" pitchFamily="18" charset="0"/>
              </a:defRPr>
            </a:pPr>
            <a:endParaRPr lang="de-DE"/>
          </a:p>
        </c:txPr>
        <c:crossAx val="1064375583"/>
        <c:crosses val="autoZero"/>
        <c:auto val="1"/>
        <c:lblAlgn val="ctr"/>
        <c:lblOffset val="100"/>
        <c:noMultiLvlLbl val="0"/>
      </c:catAx>
      <c:valAx>
        <c:axId val="1064375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Times New Roman" panose="02020603050405020304" pitchFamily="18" charset="0"/>
              </a:defRPr>
            </a:pPr>
            <a:endParaRPr lang="de-DE"/>
          </a:p>
        </c:txPr>
        <c:crossAx val="106437060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venir Book" panose="02000503020000020003" pitchFamily="2" charset="0"/>
          <a:cs typeface="Times New Roman" panose="02020603050405020304" pitchFamily="18" charset="0"/>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venir Book" panose="02000503020000020003" pitchFamily="2" charset="0"/>
                <a:ea typeface="+mn-ea"/>
                <a:cs typeface="+mn-cs"/>
              </a:defRPr>
            </a:pPr>
            <a:r>
              <a:rPr lang="de-DE" sz="1800" dirty="0">
                <a:latin typeface="Avenir Book" panose="02000503020000020003" pitchFamily="2" charset="0"/>
              </a:rPr>
              <a:t>Gini-Index Vermögen in MEX &amp; GER, 2010-2022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venir Book" panose="02000503020000020003" pitchFamily="2" charset="0"/>
              <a:ea typeface="+mn-ea"/>
              <a:cs typeface="+mn-cs"/>
            </a:defRPr>
          </a:pPr>
          <a:endParaRPr lang="de-DE"/>
        </a:p>
      </c:txPr>
    </c:title>
    <c:autoTitleDeleted val="0"/>
    <c:plotArea>
      <c:layout>
        <c:manualLayout>
          <c:layoutTarget val="inner"/>
          <c:xMode val="edge"/>
          <c:yMode val="edge"/>
          <c:x val="5.8192868403490111E-2"/>
          <c:y val="0.17158430807291783"/>
          <c:w val="0.91885338505256242"/>
          <c:h val="0.59689265006521797"/>
        </c:manualLayout>
      </c:layout>
      <c:lineChart>
        <c:grouping val="standard"/>
        <c:varyColors val="0"/>
        <c:ser>
          <c:idx val="0"/>
          <c:order val="0"/>
          <c:tx>
            <c:strRef>
              <c:f>WEALTH!$H$23</c:f>
              <c:strCache>
                <c:ptCount val="1"/>
                <c:pt idx="0">
                  <c:v>Mexico</c:v>
                </c:pt>
              </c:strCache>
            </c:strRef>
          </c:tx>
          <c:spPr>
            <a:ln w="19050" cap="rnd">
              <a:solidFill>
                <a:srgbClr val="EC5F2E"/>
              </a:solidFill>
              <a:round/>
            </a:ln>
            <a:effectLst/>
          </c:spPr>
          <c:marker>
            <c:symbol val="none"/>
          </c:marker>
          <c:dLbls>
            <c:dLbl>
              <c:idx val="0"/>
              <c:layout>
                <c:manualLayout>
                  <c:x val="-3.4239338594721634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A4-7F4C-B911-4150DFBE8F5F}"/>
                </c:ext>
              </c:extLst>
            </c:dLbl>
            <c:dLbl>
              <c:idx val="1"/>
              <c:layout>
                <c:manualLayout>
                  <c:x val="-3.2326526382726047E-2"/>
                  <c:y val="-1.96153840213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A4-7F4C-B911-4150DFBE8F5F}"/>
                </c:ext>
              </c:extLst>
            </c:dLbl>
            <c:dLbl>
              <c:idx val="2"/>
              <c:layout>
                <c:manualLayout>
                  <c:x val="-3.7094248474908796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A4-7F4C-B911-4150DFBE8F5F}"/>
                </c:ext>
              </c:extLst>
            </c:dLbl>
            <c:dLbl>
              <c:idx val="3"/>
              <c:layout>
                <c:manualLayout>
                  <c:x val="-4.0919872898900041E-2"/>
                  <c:y val="-2.28846146915622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A4-7F4C-B911-4150DFBE8F5F}"/>
                </c:ext>
              </c:extLst>
            </c:dLbl>
            <c:dLbl>
              <c:idx val="4"/>
              <c:layout>
                <c:manualLayout>
                  <c:x val="-4.2832685110895663E-2"/>
                  <c:y val="3.59615373724549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A4-7F4C-B911-4150DFBE8F5F}"/>
                </c:ext>
              </c:extLst>
            </c:dLbl>
            <c:dLbl>
              <c:idx val="5"/>
              <c:layout>
                <c:manualLayout>
                  <c:x val="-3.7094248474908796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A4-7F4C-B911-4150DFBE8F5F}"/>
                </c:ext>
              </c:extLst>
            </c:dLbl>
            <c:dLbl>
              <c:idx val="6"/>
              <c:layout>
                <c:manualLayout>
                  <c:x val="-2.7558954905678026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A4-7F4C-B911-4150DFBE8F5F}"/>
                </c:ext>
              </c:extLst>
            </c:dLbl>
            <c:dLbl>
              <c:idx val="7"/>
              <c:layout>
                <c:manualLayout>
                  <c:x val="-3.7094248474908796E-2"/>
                  <c:y val="1.3076922680892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A4-7F4C-B911-4150DFBE8F5F}"/>
                </c:ext>
              </c:extLst>
            </c:dLbl>
            <c:dLbl>
              <c:idx val="9"/>
              <c:layout>
                <c:manualLayout>
                  <c:x val="-3.7094248474908796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7A4-7F4C-B911-4150DFBE8F5F}"/>
                </c:ext>
              </c:extLst>
            </c:dLbl>
            <c:dLbl>
              <c:idx val="10"/>
              <c:layout>
                <c:manualLayout>
                  <c:x val="-3.1720601695414324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A4-7F4C-B911-4150DFBE8F5F}"/>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venir Book" panose="02000503020000020003" pitchFamily="2" charset="0"/>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WEALTH!$F$24:$F$34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WEALTH!$H$24:$H$34</c:f>
              <c:numCache>
                <c:formatCode>General</c:formatCode>
                <c:ptCount val="11"/>
                <c:pt idx="0">
                  <c:v>0.78</c:v>
                </c:pt>
                <c:pt idx="1">
                  <c:v>0.78</c:v>
                </c:pt>
                <c:pt idx="2">
                  <c:v>0.75900000000000001</c:v>
                </c:pt>
                <c:pt idx="3">
                  <c:v>0.75900000000000001</c:v>
                </c:pt>
                <c:pt idx="4">
                  <c:v>0.77900000000000003</c:v>
                </c:pt>
                <c:pt idx="5">
                  <c:v>0.73199999999999998</c:v>
                </c:pt>
                <c:pt idx="6">
                  <c:v>0.8</c:v>
                </c:pt>
                <c:pt idx="7">
                  <c:v>0.77700000000000002</c:v>
                </c:pt>
                <c:pt idx="9">
                  <c:v>0.80500000000000005</c:v>
                </c:pt>
                <c:pt idx="10">
                  <c:v>0.80400000000000005</c:v>
                </c:pt>
              </c:numCache>
            </c:numRef>
          </c:val>
          <c:smooth val="0"/>
          <c:extLst>
            <c:ext xmlns:c16="http://schemas.microsoft.com/office/drawing/2014/chart" uri="{C3380CC4-5D6E-409C-BE32-E72D297353CC}">
              <c16:uniqueId val="{0000000A-47A4-7F4C-B911-4150DFBE8F5F}"/>
            </c:ext>
          </c:extLst>
        </c:ser>
        <c:ser>
          <c:idx val="1"/>
          <c:order val="1"/>
          <c:tx>
            <c:strRef>
              <c:f>WEALTH!$G$23</c:f>
              <c:strCache>
                <c:ptCount val="1"/>
                <c:pt idx="0">
                  <c:v>Germany</c:v>
                </c:pt>
              </c:strCache>
            </c:strRef>
          </c:tx>
          <c:spPr>
            <a:ln w="19050" cap="rnd">
              <a:solidFill>
                <a:srgbClr val="3046F8"/>
              </a:solidFill>
              <a:round/>
            </a:ln>
            <a:effectLst/>
          </c:spPr>
          <c:marker>
            <c:symbol val="none"/>
          </c:marker>
          <c:dLbls>
            <c:dLbl>
              <c:idx val="0"/>
              <c:layout>
                <c:manualLayout>
                  <c:x val="-3.7094248474908796E-2"/>
                  <c:y val="1.96153840213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7A4-7F4C-B911-4150DFBE8F5F}"/>
                </c:ext>
              </c:extLst>
            </c:dLbl>
            <c:dLbl>
              <c:idx val="1"/>
              <c:layout>
                <c:manualLayout>
                  <c:x val="-3.7094248474908831E-2"/>
                  <c:y val="1.63461533511158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7A4-7F4C-B911-4150DFBE8F5F}"/>
                </c:ext>
              </c:extLst>
            </c:dLbl>
            <c:dLbl>
              <c:idx val="2"/>
              <c:layout>
                <c:manualLayout>
                  <c:x val="-3.7094248474908796E-2"/>
                  <c:y val="-1.96153840213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7A4-7F4C-B911-4150DFBE8F5F}"/>
                </c:ext>
              </c:extLst>
            </c:dLbl>
            <c:dLbl>
              <c:idx val="3"/>
              <c:layout>
                <c:manualLayout>
                  <c:x val="-3.7094248474908866E-2"/>
                  <c:y val="1.3076922680892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7A4-7F4C-B911-4150DFBE8F5F}"/>
                </c:ext>
              </c:extLst>
            </c:dLbl>
            <c:dLbl>
              <c:idx val="4"/>
              <c:layout>
                <c:manualLayout>
                  <c:x val="-3.9007060686904418E-2"/>
                  <c:y val="-2.28846146915622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7A4-7F4C-B911-4150DFBE8F5F}"/>
                </c:ext>
              </c:extLst>
            </c:dLbl>
            <c:dLbl>
              <c:idx val="5"/>
              <c:layout>
                <c:manualLayout>
                  <c:x val="-4.0919872898900041E-2"/>
                  <c:y val="-2.2884614691562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7A4-7F4C-B911-4150DFBE8F5F}"/>
                </c:ext>
              </c:extLst>
            </c:dLbl>
            <c:dLbl>
              <c:idx val="6"/>
              <c:layout>
                <c:manualLayout>
                  <c:x val="-3.7094248474908796E-2"/>
                  <c:y val="-1.9615384021339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7A4-7F4C-B911-4150DFBE8F5F}"/>
                </c:ext>
              </c:extLst>
            </c:dLbl>
            <c:dLbl>
              <c:idx val="7"/>
              <c:layout>
                <c:manualLayout>
                  <c:x val="-3.7094248474908796E-2"/>
                  <c:y val="-1.9615384021339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7A4-7F4C-B911-4150DFBE8F5F}"/>
                </c:ext>
              </c:extLst>
            </c:dLbl>
            <c:dLbl>
              <c:idx val="8"/>
              <c:layout>
                <c:manualLayout>
                  <c:x val="-3.7094248474908796E-2"/>
                  <c:y val="1.63461533511158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7A4-7F4C-B911-4150DFBE8F5F}"/>
                </c:ext>
              </c:extLst>
            </c:dLbl>
            <c:dLbl>
              <c:idx val="9"/>
              <c:layout>
                <c:manualLayout>
                  <c:x val="-3.7094248474908796E-2"/>
                  <c:y val="1.96153840213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7A4-7F4C-B911-4150DFBE8F5F}"/>
                </c:ext>
              </c:extLst>
            </c:dLbl>
            <c:dLbl>
              <c:idx val="10"/>
              <c:layout>
                <c:manualLayout>
                  <c:x val="-3.1720601695414324E-2"/>
                  <c:y val="1.9615384021339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7A4-7F4C-B911-4150DFBE8F5F}"/>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venir Book" panose="02000503020000020003" pitchFamily="2" charset="0"/>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WEALTH!$F$24:$F$34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WEALTH!$G$24:$G$34</c:f>
              <c:numCache>
                <c:formatCode>General</c:formatCode>
                <c:ptCount val="11"/>
                <c:pt idx="0">
                  <c:v>0.77700000000000002</c:v>
                </c:pt>
                <c:pt idx="1">
                  <c:v>0.77100000000000002</c:v>
                </c:pt>
                <c:pt idx="2">
                  <c:v>0.77100000000000002</c:v>
                </c:pt>
                <c:pt idx="3">
                  <c:v>0.755</c:v>
                </c:pt>
                <c:pt idx="4">
                  <c:v>0.78900000000000003</c:v>
                </c:pt>
                <c:pt idx="5">
                  <c:v>0.79100000000000004</c:v>
                </c:pt>
                <c:pt idx="6">
                  <c:v>0.81599999999999995</c:v>
                </c:pt>
                <c:pt idx="7">
                  <c:v>0.81599999999999995</c:v>
                </c:pt>
                <c:pt idx="8">
                  <c:v>0.77900000000000003</c:v>
                </c:pt>
                <c:pt idx="9">
                  <c:v>0.77900000000000003</c:v>
                </c:pt>
                <c:pt idx="10">
                  <c:v>0.78800000000000003</c:v>
                </c:pt>
              </c:numCache>
            </c:numRef>
          </c:val>
          <c:smooth val="0"/>
          <c:extLst>
            <c:ext xmlns:c16="http://schemas.microsoft.com/office/drawing/2014/chart" uri="{C3380CC4-5D6E-409C-BE32-E72D297353CC}">
              <c16:uniqueId val="{00000016-47A4-7F4C-B911-4150DFBE8F5F}"/>
            </c:ext>
          </c:extLst>
        </c:ser>
        <c:dLbls>
          <c:dLblPos val="ctr"/>
          <c:showLegendKey val="0"/>
          <c:showVal val="1"/>
          <c:showCatName val="0"/>
          <c:showSerName val="0"/>
          <c:showPercent val="0"/>
          <c:showBubbleSize val="0"/>
        </c:dLbls>
        <c:smooth val="0"/>
        <c:axId val="1050837343"/>
        <c:axId val="1077985567"/>
      </c:lineChart>
      <c:catAx>
        <c:axId val="105083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crossAx val="1077985567"/>
        <c:crosses val="autoZero"/>
        <c:auto val="1"/>
        <c:lblAlgn val="ctr"/>
        <c:lblOffset val="100"/>
        <c:noMultiLvlLbl val="0"/>
      </c:catAx>
      <c:valAx>
        <c:axId val="1077985567"/>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crossAx val="1050837343"/>
        <c:crosses val="autoZero"/>
        <c:crossBetween val="between"/>
        <c:majorUnit val="0.1"/>
      </c:valAx>
      <c:spPr>
        <a:noFill/>
        <a:ln>
          <a:noFill/>
        </a:ln>
        <a:effectLst/>
      </c:spPr>
    </c:plotArea>
    <c:legend>
      <c:legendPos val="b"/>
      <c:layout>
        <c:manualLayout>
          <c:xMode val="edge"/>
          <c:yMode val="edge"/>
          <c:x val="0.27194240328287639"/>
          <c:y val="0.89029426090240094"/>
          <c:w val="0.4529959893667071"/>
          <c:h val="3.6692006020989106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venir Book" panose="02000503020000020003" pitchFamily="2"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13DB5-F9DF-4146-9FE5-20C189A19528}" type="datetimeFigureOut">
              <a:rPr lang="de-US" smtClean="0"/>
              <a:t>2/2/25</a:t>
            </a:fld>
            <a:endParaRPr lang="de-US"/>
          </a:p>
        </p:txBody>
      </p:sp>
      <p:sp>
        <p:nvSpPr>
          <p:cNvPr id="4" name="Folienbildplatzhalter 3"/>
          <p:cNvSpPr>
            <a:spLocks noGrp="1" noRot="1" noChangeAspect="1"/>
          </p:cNvSpPr>
          <p:nvPr>
            <p:ph type="sldImg" idx="2"/>
          </p:nvPr>
        </p:nvSpPr>
        <p:spPr>
          <a:xfrm>
            <a:off x="1116013" y="1143000"/>
            <a:ext cx="4625975" cy="3086100"/>
          </a:xfrm>
          <a:prstGeom prst="rect">
            <a:avLst/>
          </a:prstGeom>
          <a:noFill/>
          <a:ln w="12700">
            <a:solidFill>
              <a:prstClr val="black"/>
            </a:solidFill>
          </a:ln>
        </p:spPr>
        <p:txBody>
          <a:bodyPr vert="horz" lIns="91440" tIns="45720" rIns="91440" bIns="45720" rtlCol="0" anchor="ctr"/>
          <a:lstStyle/>
          <a:p>
            <a:endParaRPr lang="de-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66207-5D97-D441-9560-7847DD1C8FF9}" type="slidenum">
              <a:rPr lang="de-US" smtClean="0"/>
              <a:t>‹Nr.›</a:t>
            </a:fld>
            <a:endParaRPr lang="de-US"/>
          </a:p>
        </p:txBody>
      </p:sp>
    </p:spTree>
    <p:extLst>
      <p:ext uri="{BB962C8B-B14F-4D97-AF65-F5344CB8AC3E}">
        <p14:creationId xmlns:p14="http://schemas.microsoft.com/office/powerpoint/2010/main" val="521913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aaef89e90_2_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24aaef89e90_2_84: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86a30ba455_0_2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g286a30ba455_0_246: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aaef89e90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24aaef89e90_2_75: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8a210dd48_0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288a210dd48_0_115: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86a30ba455_0_3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286a30ba455_0_308: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86a30ba455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g286a30ba455_0_226: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86a30ba455_0_3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286a30ba455_0_319: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6a30ba455_0_3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86a30ba455_0_341: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86a30ba455_0_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286a30ba455_0_266: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6a30ba455_0_3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286a30ba455_0_332:notes"/>
          <p:cNvSpPr>
            <a:spLocks noGrp="1" noRot="1" noChangeAspect="1"/>
          </p:cNvSpPr>
          <p:nvPr>
            <p:ph type="sldImg" idx="2"/>
          </p:nvPr>
        </p:nvSpPr>
        <p:spPr>
          <a:xfrm>
            <a:off x="1116013" y="1143000"/>
            <a:ext cx="46259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8436"/>
            <a:ext cx="7772400" cy="2123969"/>
          </a:xfrm>
        </p:spPr>
        <p:txBody>
          <a:bodyPr anchor="b"/>
          <a:lstStyle>
            <a:lvl1pPr algn="ctr">
              <a:defRPr sz="5338"/>
            </a:lvl1pPr>
          </a:lstStyle>
          <a:p>
            <a:r>
              <a:rPr lang="de-DE"/>
              <a:t>Mastertitelformat bearbeiten</a:t>
            </a:r>
            <a:endParaRPr lang="en-US" dirty="0"/>
          </a:p>
        </p:txBody>
      </p:sp>
      <p:sp>
        <p:nvSpPr>
          <p:cNvPr id="3" name="Subtitle 2"/>
          <p:cNvSpPr>
            <a:spLocks noGrp="1"/>
          </p:cNvSpPr>
          <p:nvPr>
            <p:ph type="subTitle" idx="1"/>
          </p:nvPr>
        </p:nvSpPr>
        <p:spPr>
          <a:xfrm>
            <a:off x="1143000" y="3204313"/>
            <a:ext cx="6858000" cy="1472938"/>
          </a:xfrm>
        </p:spPr>
        <p:txBody>
          <a:bodyPr/>
          <a:lstStyle>
            <a:lvl1pPr marL="0" indent="0" algn="ctr">
              <a:buNone/>
              <a:defRPr sz="2135"/>
            </a:lvl1pPr>
            <a:lvl2pPr marL="406725" indent="0" algn="ctr">
              <a:buNone/>
              <a:defRPr sz="1779"/>
            </a:lvl2pPr>
            <a:lvl3pPr marL="813450" indent="0" algn="ctr">
              <a:buNone/>
              <a:defRPr sz="1601"/>
            </a:lvl3pPr>
            <a:lvl4pPr marL="1220175" indent="0" algn="ctr">
              <a:buNone/>
              <a:defRPr sz="1423"/>
            </a:lvl4pPr>
            <a:lvl5pPr marL="1626900" indent="0" algn="ctr">
              <a:buNone/>
              <a:defRPr sz="1423"/>
            </a:lvl5pPr>
            <a:lvl6pPr marL="2033626" indent="0" algn="ctr">
              <a:buNone/>
              <a:defRPr sz="1423"/>
            </a:lvl6pPr>
            <a:lvl7pPr marL="2440351" indent="0" algn="ctr">
              <a:buNone/>
              <a:defRPr sz="1423"/>
            </a:lvl7pPr>
            <a:lvl8pPr marL="2847076" indent="0" algn="ctr">
              <a:buNone/>
              <a:defRPr sz="1423"/>
            </a:lvl8pPr>
            <a:lvl9pPr marL="3253801" indent="0" algn="ctr">
              <a:buNone/>
              <a:defRPr sz="1423"/>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FD1C6647-8C48-D943-948E-50E75119A0C7}" type="datetime1">
              <a:rPr lang="de-DE" smtClean="0"/>
              <a:t>02.02.25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417189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4727EE0-6002-FB46-A76D-89FB11BDCFCA}" type="datetime1">
              <a:rPr lang="de-DE" smtClean="0"/>
              <a:t>02.02.25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420322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24809"/>
            <a:ext cx="1971675" cy="517011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1" y="324809"/>
            <a:ext cx="5800725" cy="517011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7D17F9-0E33-5B44-ACD2-F5753BAA9067}" type="datetime1">
              <a:rPr lang="de-DE" smtClean="0"/>
              <a:t>02.02.25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93901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2CFEAF5-6B6D-7B49-B2E7-8C60DEF859CD}" type="datetime1">
              <a:rPr lang="de-DE" smtClean="0"/>
              <a:t>02.02.25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159500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520956"/>
            <a:ext cx="7886700" cy="2537747"/>
          </a:xfrm>
        </p:spPr>
        <p:txBody>
          <a:bodyPr anchor="b"/>
          <a:lstStyle>
            <a:lvl1pPr>
              <a:defRPr sz="5338"/>
            </a:lvl1pPr>
          </a:lstStyle>
          <a:p>
            <a:r>
              <a:rPr lang="de-DE"/>
              <a:t>Mastertitelformat bearbeiten</a:t>
            </a:r>
            <a:endParaRPr lang="en-US" dirty="0"/>
          </a:p>
        </p:txBody>
      </p:sp>
      <p:sp>
        <p:nvSpPr>
          <p:cNvPr id="3" name="Text Placeholder 2"/>
          <p:cNvSpPr>
            <a:spLocks noGrp="1"/>
          </p:cNvSpPr>
          <p:nvPr>
            <p:ph type="body" idx="1"/>
          </p:nvPr>
        </p:nvSpPr>
        <p:spPr>
          <a:xfrm>
            <a:off x="623888" y="4082712"/>
            <a:ext cx="7886700" cy="1334541"/>
          </a:xfrm>
        </p:spPr>
        <p:txBody>
          <a:bodyPr/>
          <a:lstStyle>
            <a:lvl1pPr marL="0" indent="0">
              <a:buNone/>
              <a:defRPr sz="2135">
                <a:solidFill>
                  <a:schemeClr val="tx1"/>
                </a:solidFill>
              </a:defRPr>
            </a:lvl1pPr>
            <a:lvl2pPr marL="406725" indent="0">
              <a:buNone/>
              <a:defRPr sz="1779">
                <a:solidFill>
                  <a:schemeClr val="tx1">
                    <a:tint val="75000"/>
                  </a:schemeClr>
                </a:solidFill>
              </a:defRPr>
            </a:lvl2pPr>
            <a:lvl3pPr marL="813450" indent="0">
              <a:buNone/>
              <a:defRPr sz="1601">
                <a:solidFill>
                  <a:schemeClr val="tx1">
                    <a:tint val="75000"/>
                  </a:schemeClr>
                </a:solidFill>
              </a:defRPr>
            </a:lvl3pPr>
            <a:lvl4pPr marL="1220175" indent="0">
              <a:buNone/>
              <a:defRPr sz="1423">
                <a:solidFill>
                  <a:schemeClr val="tx1">
                    <a:tint val="75000"/>
                  </a:schemeClr>
                </a:solidFill>
              </a:defRPr>
            </a:lvl4pPr>
            <a:lvl5pPr marL="1626900" indent="0">
              <a:buNone/>
              <a:defRPr sz="1423">
                <a:solidFill>
                  <a:schemeClr val="tx1">
                    <a:tint val="75000"/>
                  </a:schemeClr>
                </a:solidFill>
              </a:defRPr>
            </a:lvl5pPr>
            <a:lvl6pPr marL="2033626" indent="0">
              <a:buNone/>
              <a:defRPr sz="1423">
                <a:solidFill>
                  <a:schemeClr val="tx1">
                    <a:tint val="75000"/>
                  </a:schemeClr>
                </a:solidFill>
              </a:defRPr>
            </a:lvl6pPr>
            <a:lvl7pPr marL="2440351" indent="0">
              <a:buNone/>
              <a:defRPr sz="1423">
                <a:solidFill>
                  <a:schemeClr val="tx1">
                    <a:tint val="75000"/>
                  </a:schemeClr>
                </a:solidFill>
              </a:defRPr>
            </a:lvl7pPr>
            <a:lvl8pPr marL="2847076" indent="0">
              <a:buNone/>
              <a:defRPr sz="1423">
                <a:solidFill>
                  <a:schemeClr val="tx1">
                    <a:tint val="75000"/>
                  </a:schemeClr>
                </a:solidFill>
              </a:defRPr>
            </a:lvl8pPr>
            <a:lvl9pPr marL="3253801" indent="0">
              <a:buNone/>
              <a:defRPr sz="1423">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2C295CC-59C7-164E-9A2C-4C2867007F7C}" type="datetime1">
              <a:rPr lang="de-DE" smtClean="0"/>
              <a:t>02.02.25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137446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624046"/>
            <a:ext cx="3886200" cy="387087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624046"/>
            <a:ext cx="3886200" cy="387087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BC442EA-5B90-0841-BD2C-256213631D68}" type="datetime1">
              <a:rPr lang="de-DE" smtClean="0"/>
              <a:t>02.02.25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6037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24810"/>
            <a:ext cx="7886700" cy="1179199"/>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495535"/>
            <a:ext cx="3868340" cy="732938"/>
          </a:xfrm>
        </p:spPr>
        <p:txBody>
          <a:bodyPr anchor="b"/>
          <a:lstStyle>
            <a:lvl1pPr marL="0" indent="0">
              <a:buNone/>
              <a:defRPr sz="2135" b="1"/>
            </a:lvl1pPr>
            <a:lvl2pPr marL="406725" indent="0">
              <a:buNone/>
              <a:defRPr sz="1779" b="1"/>
            </a:lvl2pPr>
            <a:lvl3pPr marL="813450" indent="0">
              <a:buNone/>
              <a:defRPr sz="1601" b="1"/>
            </a:lvl3pPr>
            <a:lvl4pPr marL="1220175" indent="0">
              <a:buNone/>
              <a:defRPr sz="1423" b="1"/>
            </a:lvl4pPr>
            <a:lvl5pPr marL="1626900" indent="0">
              <a:buNone/>
              <a:defRPr sz="1423" b="1"/>
            </a:lvl5pPr>
            <a:lvl6pPr marL="2033626" indent="0">
              <a:buNone/>
              <a:defRPr sz="1423" b="1"/>
            </a:lvl6pPr>
            <a:lvl7pPr marL="2440351" indent="0">
              <a:buNone/>
              <a:defRPr sz="1423" b="1"/>
            </a:lvl7pPr>
            <a:lvl8pPr marL="2847076" indent="0">
              <a:buNone/>
              <a:defRPr sz="1423" b="1"/>
            </a:lvl8pPr>
            <a:lvl9pPr marL="3253801" indent="0">
              <a:buNone/>
              <a:defRPr sz="1423" b="1"/>
            </a:lvl9pPr>
          </a:lstStyle>
          <a:p>
            <a:pPr lvl="0"/>
            <a:r>
              <a:rPr lang="de-DE"/>
              <a:t>Mastertextformat bearbeiten</a:t>
            </a:r>
          </a:p>
        </p:txBody>
      </p:sp>
      <p:sp>
        <p:nvSpPr>
          <p:cNvPr id="4" name="Content Placeholder 3"/>
          <p:cNvSpPr>
            <a:spLocks noGrp="1"/>
          </p:cNvSpPr>
          <p:nvPr>
            <p:ph sz="half" idx="2"/>
          </p:nvPr>
        </p:nvSpPr>
        <p:spPr>
          <a:xfrm>
            <a:off x="629842" y="2228473"/>
            <a:ext cx="3868340" cy="327774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1" y="1495535"/>
            <a:ext cx="3887391" cy="732938"/>
          </a:xfrm>
        </p:spPr>
        <p:txBody>
          <a:bodyPr anchor="b"/>
          <a:lstStyle>
            <a:lvl1pPr marL="0" indent="0">
              <a:buNone/>
              <a:defRPr sz="2135" b="1"/>
            </a:lvl1pPr>
            <a:lvl2pPr marL="406725" indent="0">
              <a:buNone/>
              <a:defRPr sz="1779" b="1"/>
            </a:lvl2pPr>
            <a:lvl3pPr marL="813450" indent="0">
              <a:buNone/>
              <a:defRPr sz="1601" b="1"/>
            </a:lvl3pPr>
            <a:lvl4pPr marL="1220175" indent="0">
              <a:buNone/>
              <a:defRPr sz="1423" b="1"/>
            </a:lvl4pPr>
            <a:lvl5pPr marL="1626900" indent="0">
              <a:buNone/>
              <a:defRPr sz="1423" b="1"/>
            </a:lvl5pPr>
            <a:lvl6pPr marL="2033626" indent="0">
              <a:buNone/>
              <a:defRPr sz="1423" b="1"/>
            </a:lvl6pPr>
            <a:lvl7pPr marL="2440351" indent="0">
              <a:buNone/>
              <a:defRPr sz="1423" b="1"/>
            </a:lvl7pPr>
            <a:lvl8pPr marL="2847076" indent="0">
              <a:buNone/>
              <a:defRPr sz="1423" b="1"/>
            </a:lvl8pPr>
            <a:lvl9pPr marL="3253801" indent="0">
              <a:buNone/>
              <a:defRPr sz="1423" b="1"/>
            </a:lvl9pPr>
          </a:lstStyle>
          <a:p>
            <a:pPr lvl="0"/>
            <a:r>
              <a:rPr lang="de-DE"/>
              <a:t>Mastertextformat bearbeiten</a:t>
            </a:r>
          </a:p>
        </p:txBody>
      </p:sp>
      <p:sp>
        <p:nvSpPr>
          <p:cNvPr id="6" name="Content Placeholder 5"/>
          <p:cNvSpPr>
            <a:spLocks noGrp="1"/>
          </p:cNvSpPr>
          <p:nvPr>
            <p:ph sz="quarter" idx="4"/>
          </p:nvPr>
        </p:nvSpPr>
        <p:spPr>
          <a:xfrm>
            <a:off x="4629151" y="2228473"/>
            <a:ext cx="3887391" cy="327774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4B4E2D7-CE3E-D14D-A1B7-51B30BE33102}" type="datetime1">
              <a:rPr lang="de-DE" smtClean="0"/>
              <a:t>02.02.25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11358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F12D682-E253-5A4C-854A-44707720F2A7}" type="datetime1">
              <a:rPr lang="de-DE" smtClean="0"/>
              <a:t>02.02.25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372230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199DE-F58A-7841-B7A9-A5D93CC6A0B5}" type="datetime1">
              <a:rPr lang="de-DE" smtClean="0"/>
              <a:t>02.02.25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381483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06718"/>
            <a:ext cx="2949178" cy="1423511"/>
          </a:xfrm>
        </p:spPr>
        <p:txBody>
          <a:bodyPr anchor="b"/>
          <a:lstStyle>
            <a:lvl1pPr>
              <a:defRPr sz="2847"/>
            </a:lvl1pPr>
          </a:lstStyle>
          <a:p>
            <a:r>
              <a:rPr lang="de-DE"/>
              <a:t>Mastertitelformat bearbeiten</a:t>
            </a:r>
            <a:endParaRPr lang="en-US" dirty="0"/>
          </a:p>
        </p:txBody>
      </p:sp>
      <p:sp>
        <p:nvSpPr>
          <p:cNvPr id="3" name="Content Placeholder 2"/>
          <p:cNvSpPr>
            <a:spLocks noGrp="1"/>
          </p:cNvSpPr>
          <p:nvPr>
            <p:ph idx="1"/>
          </p:nvPr>
        </p:nvSpPr>
        <p:spPr>
          <a:xfrm>
            <a:off x="3887391" y="878398"/>
            <a:ext cx="4629150" cy="4335496"/>
          </a:xfrm>
        </p:spPr>
        <p:txBody>
          <a:bodyPr/>
          <a:lstStyle>
            <a:lvl1pPr>
              <a:defRPr sz="2847"/>
            </a:lvl1pPr>
            <a:lvl2pPr>
              <a:defRPr sz="2491"/>
            </a:lvl2pPr>
            <a:lvl3pPr>
              <a:defRPr sz="2135"/>
            </a:lvl3pPr>
            <a:lvl4pPr>
              <a:defRPr sz="1779"/>
            </a:lvl4pPr>
            <a:lvl5pPr>
              <a:defRPr sz="1779"/>
            </a:lvl5pPr>
            <a:lvl6pPr>
              <a:defRPr sz="1779"/>
            </a:lvl6pPr>
            <a:lvl7pPr>
              <a:defRPr sz="1779"/>
            </a:lvl7pPr>
            <a:lvl8pPr>
              <a:defRPr sz="1779"/>
            </a:lvl8pPr>
            <a:lvl9pPr>
              <a:defRPr sz="1779"/>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1830229"/>
            <a:ext cx="2949178" cy="3390725"/>
          </a:xfrm>
        </p:spPr>
        <p:txBody>
          <a:bodyPr/>
          <a:lstStyle>
            <a:lvl1pPr marL="0" indent="0">
              <a:buNone/>
              <a:defRPr sz="1423"/>
            </a:lvl1pPr>
            <a:lvl2pPr marL="406725" indent="0">
              <a:buNone/>
              <a:defRPr sz="1245"/>
            </a:lvl2pPr>
            <a:lvl3pPr marL="813450" indent="0">
              <a:buNone/>
              <a:defRPr sz="1068"/>
            </a:lvl3pPr>
            <a:lvl4pPr marL="1220175" indent="0">
              <a:buNone/>
              <a:defRPr sz="890"/>
            </a:lvl4pPr>
            <a:lvl5pPr marL="1626900" indent="0">
              <a:buNone/>
              <a:defRPr sz="890"/>
            </a:lvl5pPr>
            <a:lvl6pPr marL="2033626" indent="0">
              <a:buNone/>
              <a:defRPr sz="890"/>
            </a:lvl6pPr>
            <a:lvl7pPr marL="2440351" indent="0">
              <a:buNone/>
              <a:defRPr sz="890"/>
            </a:lvl7pPr>
            <a:lvl8pPr marL="2847076" indent="0">
              <a:buNone/>
              <a:defRPr sz="890"/>
            </a:lvl8pPr>
            <a:lvl9pPr marL="3253801" indent="0">
              <a:buNone/>
              <a:defRPr sz="890"/>
            </a:lvl9pPr>
          </a:lstStyle>
          <a:p>
            <a:pPr lvl="0"/>
            <a:r>
              <a:rPr lang="de-DE"/>
              <a:t>Mastertextformat bearbeiten</a:t>
            </a:r>
          </a:p>
        </p:txBody>
      </p:sp>
      <p:sp>
        <p:nvSpPr>
          <p:cNvPr id="5" name="Date Placeholder 4"/>
          <p:cNvSpPr>
            <a:spLocks noGrp="1"/>
          </p:cNvSpPr>
          <p:nvPr>
            <p:ph type="dt" sz="half" idx="10"/>
          </p:nvPr>
        </p:nvSpPr>
        <p:spPr/>
        <p:txBody>
          <a:bodyPr/>
          <a:lstStyle/>
          <a:p>
            <a:fld id="{4C8C19A7-FD1B-7F48-9248-BA68C77FF36D}" type="datetime1">
              <a:rPr lang="de-DE" smtClean="0"/>
              <a:t>02.02.25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247243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06718"/>
            <a:ext cx="2949178" cy="1423511"/>
          </a:xfrm>
        </p:spPr>
        <p:txBody>
          <a:bodyPr anchor="b"/>
          <a:lstStyle>
            <a:lvl1pPr>
              <a:defRPr sz="2847"/>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878398"/>
            <a:ext cx="4629150" cy="4335496"/>
          </a:xfrm>
        </p:spPr>
        <p:txBody>
          <a:bodyPr anchor="t"/>
          <a:lstStyle>
            <a:lvl1pPr marL="0" indent="0">
              <a:buNone/>
              <a:defRPr sz="2847"/>
            </a:lvl1pPr>
            <a:lvl2pPr marL="406725" indent="0">
              <a:buNone/>
              <a:defRPr sz="2491"/>
            </a:lvl2pPr>
            <a:lvl3pPr marL="813450" indent="0">
              <a:buNone/>
              <a:defRPr sz="2135"/>
            </a:lvl3pPr>
            <a:lvl4pPr marL="1220175" indent="0">
              <a:buNone/>
              <a:defRPr sz="1779"/>
            </a:lvl4pPr>
            <a:lvl5pPr marL="1626900" indent="0">
              <a:buNone/>
              <a:defRPr sz="1779"/>
            </a:lvl5pPr>
            <a:lvl6pPr marL="2033626" indent="0">
              <a:buNone/>
              <a:defRPr sz="1779"/>
            </a:lvl6pPr>
            <a:lvl7pPr marL="2440351" indent="0">
              <a:buNone/>
              <a:defRPr sz="1779"/>
            </a:lvl7pPr>
            <a:lvl8pPr marL="2847076" indent="0">
              <a:buNone/>
              <a:defRPr sz="1779"/>
            </a:lvl8pPr>
            <a:lvl9pPr marL="3253801" indent="0">
              <a:buNone/>
              <a:defRPr sz="1779"/>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830229"/>
            <a:ext cx="2949178" cy="3390725"/>
          </a:xfrm>
        </p:spPr>
        <p:txBody>
          <a:bodyPr/>
          <a:lstStyle>
            <a:lvl1pPr marL="0" indent="0">
              <a:buNone/>
              <a:defRPr sz="1423"/>
            </a:lvl1pPr>
            <a:lvl2pPr marL="406725" indent="0">
              <a:buNone/>
              <a:defRPr sz="1245"/>
            </a:lvl2pPr>
            <a:lvl3pPr marL="813450" indent="0">
              <a:buNone/>
              <a:defRPr sz="1068"/>
            </a:lvl3pPr>
            <a:lvl4pPr marL="1220175" indent="0">
              <a:buNone/>
              <a:defRPr sz="890"/>
            </a:lvl4pPr>
            <a:lvl5pPr marL="1626900" indent="0">
              <a:buNone/>
              <a:defRPr sz="890"/>
            </a:lvl5pPr>
            <a:lvl6pPr marL="2033626" indent="0">
              <a:buNone/>
              <a:defRPr sz="890"/>
            </a:lvl6pPr>
            <a:lvl7pPr marL="2440351" indent="0">
              <a:buNone/>
              <a:defRPr sz="890"/>
            </a:lvl7pPr>
            <a:lvl8pPr marL="2847076" indent="0">
              <a:buNone/>
              <a:defRPr sz="890"/>
            </a:lvl8pPr>
            <a:lvl9pPr marL="3253801" indent="0">
              <a:buNone/>
              <a:defRPr sz="890"/>
            </a:lvl9pPr>
          </a:lstStyle>
          <a:p>
            <a:pPr lvl="0"/>
            <a:r>
              <a:rPr lang="de-DE"/>
              <a:t>Mastertextformat bearbeiten</a:t>
            </a:r>
          </a:p>
        </p:txBody>
      </p:sp>
      <p:sp>
        <p:nvSpPr>
          <p:cNvPr id="5" name="Date Placeholder 4"/>
          <p:cNvSpPr>
            <a:spLocks noGrp="1"/>
          </p:cNvSpPr>
          <p:nvPr>
            <p:ph type="dt" sz="half" idx="10"/>
          </p:nvPr>
        </p:nvSpPr>
        <p:spPr/>
        <p:txBody>
          <a:bodyPr/>
          <a:lstStyle/>
          <a:p>
            <a:fld id="{8C363528-094E-144F-9435-EA6EDEC82685}" type="datetime1">
              <a:rPr lang="de-DE" smtClean="0"/>
              <a:t>02.02.25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C2DEF3-E1FD-5D4D-9F1F-FDE0EB2664A4}" type="slidenum">
              <a:rPr lang="de-DE" smtClean="0"/>
              <a:t>‹Nr.›</a:t>
            </a:fld>
            <a:endParaRPr lang="de-DE"/>
          </a:p>
        </p:txBody>
      </p:sp>
    </p:spTree>
    <p:extLst>
      <p:ext uri="{BB962C8B-B14F-4D97-AF65-F5344CB8AC3E}">
        <p14:creationId xmlns:p14="http://schemas.microsoft.com/office/powerpoint/2010/main" val="423606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24810"/>
            <a:ext cx="7886700" cy="1179199"/>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624046"/>
            <a:ext cx="7886700" cy="387087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5654505"/>
            <a:ext cx="2057400" cy="324809"/>
          </a:xfrm>
          <a:prstGeom prst="rect">
            <a:avLst/>
          </a:prstGeom>
        </p:spPr>
        <p:txBody>
          <a:bodyPr vert="horz" lIns="91440" tIns="45720" rIns="91440" bIns="45720" rtlCol="0" anchor="ctr"/>
          <a:lstStyle>
            <a:lvl1pPr algn="l">
              <a:defRPr sz="1068">
                <a:solidFill>
                  <a:schemeClr val="tx1">
                    <a:tint val="75000"/>
                  </a:schemeClr>
                </a:solidFill>
              </a:defRPr>
            </a:lvl1pPr>
          </a:lstStyle>
          <a:p>
            <a:fld id="{76E9453F-EF15-4A47-8553-E1191535D030}" type="datetime1">
              <a:rPr lang="de-DE" smtClean="0"/>
              <a:t>02.02.25</a:t>
            </a:fld>
            <a:endParaRPr lang="de-DE"/>
          </a:p>
        </p:txBody>
      </p:sp>
      <p:sp>
        <p:nvSpPr>
          <p:cNvPr id="5" name="Footer Placeholder 4"/>
          <p:cNvSpPr>
            <a:spLocks noGrp="1"/>
          </p:cNvSpPr>
          <p:nvPr>
            <p:ph type="ftr" sz="quarter" idx="3"/>
          </p:nvPr>
        </p:nvSpPr>
        <p:spPr>
          <a:xfrm>
            <a:off x="3028950" y="5654505"/>
            <a:ext cx="3086100" cy="324809"/>
          </a:xfrm>
          <a:prstGeom prst="rect">
            <a:avLst/>
          </a:prstGeom>
        </p:spPr>
        <p:txBody>
          <a:bodyPr vert="horz" lIns="91440" tIns="45720" rIns="91440" bIns="45720" rtlCol="0" anchor="ctr"/>
          <a:lstStyle>
            <a:lvl1pPr algn="ctr">
              <a:defRPr sz="1068">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5654505"/>
            <a:ext cx="2057400" cy="324809"/>
          </a:xfrm>
          <a:prstGeom prst="rect">
            <a:avLst/>
          </a:prstGeom>
        </p:spPr>
        <p:txBody>
          <a:bodyPr vert="horz" lIns="91440" tIns="45720" rIns="91440" bIns="45720" rtlCol="0" anchor="ctr"/>
          <a:lstStyle>
            <a:lvl1pPr algn="r">
              <a:defRPr sz="1068">
                <a:solidFill>
                  <a:schemeClr val="tx1">
                    <a:tint val="75000"/>
                  </a:schemeClr>
                </a:solidFill>
              </a:defRPr>
            </a:lvl1pPr>
          </a:lstStyle>
          <a:p>
            <a:fld id="{B7C2DEF3-E1FD-5D4D-9F1F-FDE0EB2664A4}" type="slidenum">
              <a:rPr lang="de-DE" smtClean="0"/>
              <a:t>‹Nr.›</a:t>
            </a:fld>
            <a:endParaRPr lang="de-DE"/>
          </a:p>
        </p:txBody>
      </p:sp>
    </p:spTree>
    <p:extLst>
      <p:ext uri="{BB962C8B-B14F-4D97-AF65-F5344CB8AC3E}">
        <p14:creationId xmlns:p14="http://schemas.microsoft.com/office/powerpoint/2010/main" val="15460552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813450" rtl="0" eaLnBrk="1" latinLnBrk="0" hangingPunct="1">
        <a:lnSpc>
          <a:spcPct val="90000"/>
        </a:lnSpc>
        <a:spcBef>
          <a:spcPct val="0"/>
        </a:spcBef>
        <a:buNone/>
        <a:defRPr sz="3914" kern="1200">
          <a:solidFill>
            <a:schemeClr val="tx1"/>
          </a:solidFill>
          <a:latin typeface="+mj-lt"/>
          <a:ea typeface="+mj-ea"/>
          <a:cs typeface="+mj-cs"/>
        </a:defRPr>
      </a:lvl1pPr>
    </p:titleStyle>
    <p:bodyStyle>
      <a:lvl1pPr marL="203363" indent="-203363" algn="l" defTabSz="813450" rtl="0" eaLnBrk="1" latinLnBrk="0" hangingPunct="1">
        <a:lnSpc>
          <a:spcPct val="90000"/>
        </a:lnSpc>
        <a:spcBef>
          <a:spcPts val="890"/>
        </a:spcBef>
        <a:buFont typeface="Arial" panose="020B0604020202020204" pitchFamily="34" charset="0"/>
        <a:buChar char="•"/>
        <a:defRPr sz="2491" kern="1200">
          <a:solidFill>
            <a:schemeClr val="tx1"/>
          </a:solidFill>
          <a:latin typeface="+mn-lt"/>
          <a:ea typeface="+mn-ea"/>
          <a:cs typeface="+mn-cs"/>
        </a:defRPr>
      </a:lvl1pPr>
      <a:lvl2pPr marL="610088" indent="-203363" algn="l" defTabSz="813450" rtl="0" eaLnBrk="1" latinLnBrk="0" hangingPunct="1">
        <a:lnSpc>
          <a:spcPct val="90000"/>
        </a:lnSpc>
        <a:spcBef>
          <a:spcPts val="445"/>
        </a:spcBef>
        <a:buFont typeface="Arial" panose="020B0604020202020204" pitchFamily="34" charset="0"/>
        <a:buChar char="•"/>
        <a:defRPr sz="2135" kern="1200">
          <a:solidFill>
            <a:schemeClr val="tx1"/>
          </a:solidFill>
          <a:latin typeface="+mn-lt"/>
          <a:ea typeface="+mn-ea"/>
          <a:cs typeface="+mn-cs"/>
        </a:defRPr>
      </a:lvl2pPr>
      <a:lvl3pPr marL="1016813" indent="-203363" algn="l" defTabSz="813450" rtl="0" eaLnBrk="1" latinLnBrk="0" hangingPunct="1">
        <a:lnSpc>
          <a:spcPct val="90000"/>
        </a:lnSpc>
        <a:spcBef>
          <a:spcPts val="445"/>
        </a:spcBef>
        <a:buFont typeface="Arial" panose="020B0604020202020204" pitchFamily="34" charset="0"/>
        <a:buChar char="•"/>
        <a:defRPr sz="1779" kern="1200">
          <a:solidFill>
            <a:schemeClr val="tx1"/>
          </a:solidFill>
          <a:latin typeface="+mn-lt"/>
          <a:ea typeface="+mn-ea"/>
          <a:cs typeface="+mn-cs"/>
        </a:defRPr>
      </a:lvl3pPr>
      <a:lvl4pPr marL="1423538"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4pPr>
      <a:lvl5pPr marL="1830263"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5pPr>
      <a:lvl6pPr marL="2236988"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6pPr>
      <a:lvl7pPr marL="2643713"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7pPr>
      <a:lvl8pPr marL="3050438"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8pPr>
      <a:lvl9pPr marL="3457164" indent="-203363" algn="l" defTabSz="81345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9pPr>
    </p:bodyStyle>
    <p:otherStyle>
      <a:defPPr>
        <a:defRPr lang="en-US"/>
      </a:defPPr>
      <a:lvl1pPr marL="0" algn="l" defTabSz="813450" rtl="0" eaLnBrk="1" latinLnBrk="0" hangingPunct="1">
        <a:defRPr sz="1601" kern="1200">
          <a:solidFill>
            <a:schemeClr val="tx1"/>
          </a:solidFill>
          <a:latin typeface="+mn-lt"/>
          <a:ea typeface="+mn-ea"/>
          <a:cs typeface="+mn-cs"/>
        </a:defRPr>
      </a:lvl1pPr>
      <a:lvl2pPr marL="406725" algn="l" defTabSz="813450" rtl="0" eaLnBrk="1" latinLnBrk="0" hangingPunct="1">
        <a:defRPr sz="1601" kern="1200">
          <a:solidFill>
            <a:schemeClr val="tx1"/>
          </a:solidFill>
          <a:latin typeface="+mn-lt"/>
          <a:ea typeface="+mn-ea"/>
          <a:cs typeface="+mn-cs"/>
        </a:defRPr>
      </a:lvl2pPr>
      <a:lvl3pPr marL="813450" algn="l" defTabSz="813450" rtl="0" eaLnBrk="1" latinLnBrk="0" hangingPunct="1">
        <a:defRPr sz="1601" kern="1200">
          <a:solidFill>
            <a:schemeClr val="tx1"/>
          </a:solidFill>
          <a:latin typeface="+mn-lt"/>
          <a:ea typeface="+mn-ea"/>
          <a:cs typeface="+mn-cs"/>
        </a:defRPr>
      </a:lvl3pPr>
      <a:lvl4pPr marL="1220175" algn="l" defTabSz="813450" rtl="0" eaLnBrk="1" latinLnBrk="0" hangingPunct="1">
        <a:defRPr sz="1601" kern="1200">
          <a:solidFill>
            <a:schemeClr val="tx1"/>
          </a:solidFill>
          <a:latin typeface="+mn-lt"/>
          <a:ea typeface="+mn-ea"/>
          <a:cs typeface="+mn-cs"/>
        </a:defRPr>
      </a:lvl4pPr>
      <a:lvl5pPr marL="1626900" algn="l" defTabSz="813450" rtl="0" eaLnBrk="1" latinLnBrk="0" hangingPunct="1">
        <a:defRPr sz="1601" kern="1200">
          <a:solidFill>
            <a:schemeClr val="tx1"/>
          </a:solidFill>
          <a:latin typeface="+mn-lt"/>
          <a:ea typeface="+mn-ea"/>
          <a:cs typeface="+mn-cs"/>
        </a:defRPr>
      </a:lvl5pPr>
      <a:lvl6pPr marL="2033626" algn="l" defTabSz="813450" rtl="0" eaLnBrk="1" latinLnBrk="0" hangingPunct="1">
        <a:defRPr sz="1601" kern="1200">
          <a:solidFill>
            <a:schemeClr val="tx1"/>
          </a:solidFill>
          <a:latin typeface="+mn-lt"/>
          <a:ea typeface="+mn-ea"/>
          <a:cs typeface="+mn-cs"/>
        </a:defRPr>
      </a:lvl6pPr>
      <a:lvl7pPr marL="2440351" algn="l" defTabSz="813450" rtl="0" eaLnBrk="1" latinLnBrk="0" hangingPunct="1">
        <a:defRPr sz="1601" kern="1200">
          <a:solidFill>
            <a:schemeClr val="tx1"/>
          </a:solidFill>
          <a:latin typeface="+mn-lt"/>
          <a:ea typeface="+mn-ea"/>
          <a:cs typeface="+mn-cs"/>
        </a:defRPr>
      </a:lvl7pPr>
      <a:lvl8pPr marL="2847076" algn="l" defTabSz="813450" rtl="0" eaLnBrk="1" latinLnBrk="0" hangingPunct="1">
        <a:defRPr sz="1601" kern="1200">
          <a:solidFill>
            <a:schemeClr val="tx1"/>
          </a:solidFill>
          <a:latin typeface="+mn-lt"/>
          <a:ea typeface="+mn-ea"/>
          <a:cs typeface="+mn-cs"/>
        </a:defRPr>
      </a:lvl8pPr>
      <a:lvl9pPr marL="3253801" algn="l" defTabSz="813450" rtl="0" eaLnBrk="1" latinLnBrk="0" hangingPunct="1">
        <a:defRPr sz="16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2">
            <a:extLst>
              <a:ext uri="{FF2B5EF4-FFF2-40B4-BE49-F238E27FC236}">
                <a16:creationId xmlns:a16="http://schemas.microsoft.com/office/drawing/2014/main" id="{7833BF59-F779-7378-4537-7A80CD7C09A1}"/>
              </a:ext>
            </a:extLst>
          </p:cNvPr>
          <p:cNvSpPr txBox="1">
            <a:spLocks/>
          </p:cNvSpPr>
          <p:nvPr/>
        </p:nvSpPr>
        <p:spPr>
          <a:xfrm>
            <a:off x="5177987" y="4572699"/>
            <a:ext cx="5833119" cy="20850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1300" b="1" dirty="0">
                <a:latin typeface="Avenir Book" panose="02000503020000020003" pitchFamily="2" charset="0"/>
              </a:rPr>
              <a:t>Dr. Martyna B. </a:t>
            </a:r>
            <a:r>
              <a:rPr lang="de-DE" sz="1300" b="1" dirty="0" err="1">
                <a:latin typeface="Avenir Book" panose="02000503020000020003" pitchFamily="2" charset="0"/>
              </a:rPr>
              <a:t>Linartas</a:t>
            </a:r>
            <a:endParaRPr lang="de-DE" sz="1300" b="1" dirty="0">
              <a:latin typeface="Avenir Book" panose="02000503020000020003" pitchFamily="2" charset="0"/>
            </a:endParaRPr>
          </a:p>
          <a:p>
            <a:pPr algn="l">
              <a:lnSpc>
                <a:spcPct val="100000"/>
              </a:lnSpc>
              <a:spcBef>
                <a:spcPts val="0"/>
              </a:spcBef>
            </a:pPr>
            <a:r>
              <a:rPr lang="de-DE" sz="1300" dirty="0">
                <a:latin typeface="Avenir Book" panose="02000503020000020003" pitchFamily="2" charset="0"/>
              </a:rPr>
              <a:t>Postdoc &amp; Co-</a:t>
            </a:r>
            <a:r>
              <a:rPr lang="de-DE" sz="1300" dirty="0" err="1">
                <a:latin typeface="Avenir Book" panose="02000503020000020003" pitchFamily="2" charset="0"/>
              </a:rPr>
              <a:t>Founderin</a:t>
            </a:r>
            <a:r>
              <a:rPr lang="de-DE" sz="1300" dirty="0">
                <a:latin typeface="Avenir Book" panose="02000503020000020003" pitchFamily="2" charset="0"/>
              </a:rPr>
              <a:t> von </a:t>
            </a:r>
            <a:r>
              <a:rPr lang="de-DE" sz="1300" dirty="0" err="1">
                <a:latin typeface="Avenir Book" panose="02000503020000020003" pitchFamily="2" charset="0"/>
              </a:rPr>
              <a:t>ungleichheit.info</a:t>
            </a:r>
            <a:endParaRPr lang="de-DE" sz="1300" dirty="0">
              <a:latin typeface="Avenir Book" panose="02000503020000020003" pitchFamily="2" charset="0"/>
            </a:endParaRPr>
          </a:p>
          <a:p>
            <a:pPr algn="l">
              <a:lnSpc>
                <a:spcPct val="100000"/>
              </a:lnSpc>
              <a:spcBef>
                <a:spcPts val="0"/>
              </a:spcBef>
            </a:pPr>
            <a:endParaRPr lang="de-DE" sz="1300" dirty="0">
              <a:latin typeface="Avenir Book" panose="02000503020000020003" pitchFamily="2" charset="0"/>
            </a:endParaRPr>
          </a:p>
          <a:p>
            <a:pPr algn="l">
              <a:lnSpc>
                <a:spcPct val="100000"/>
              </a:lnSpc>
              <a:spcBef>
                <a:spcPts val="0"/>
              </a:spcBef>
            </a:pPr>
            <a:r>
              <a:rPr lang="de-DE" sz="1300" dirty="0" err="1">
                <a:latin typeface="Avenir Book" panose="02000503020000020003" pitchFamily="2" charset="0"/>
              </a:rPr>
              <a:t>www.ungleichheit.info</a:t>
            </a:r>
            <a:endParaRPr lang="de-DE" sz="1300" dirty="0">
              <a:latin typeface="Avenir Book" panose="02000503020000020003" pitchFamily="2" charset="0"/>
            </a:endParaRPr>
          </a:p>
          <a:p>
            <a:pPr algn="l">
              <a:lnSpc>
                <a:spcPct val="100000"/>
              </a:lnSpc>
              <a:spcBef>
                <a:spcPts val="0"/>
              </a:spcBef>
            </a:pPr>
            <a:r>
              <a:rPr lang="de-DE" sz="1300" dirty="0">
                <a:latin typeface="Avenir Book" panose="02000503020000020003" pitchFamily="2" charset="0"/>
              </a:rPr>
              <a:t>IG: @</a:t>
            </a:r>
            <a:r>
              <a:rPr lang="de-DE" sz="1300" dirty="0" err="1">
                <a:latin typeface="Avenir Book" panose="02000503020000020003" pitchFamily="2" charset="0"/>
              </a:rPr>
              <a:t>ungleichheit.info</a:t>
            </a:r>
            <a:r>
              <a:rPr lang="de-DE" sz="1300" dirty="0">
                <a:latin typeface="Avenir Book" panose="02000503020000020003" pitchFamily="2" charset="0"/>
              </a:rPr>
              <a:t> &amp; @</a:t>
            </a:r>
            <a:r>
              <a:rPr lang="de-DE" sz="1300" dirty="0" err="1">
                <a:latin typeface="Avenir Book" panose="02000503020000020003" pitchFamily="2" charset="0"/>
              </a:rPr>
              <a:t>martyna_linartas</a:t>
            </a:r>
            <a:endParaRPr lang="de-DE" sz="1300" dirty="0">
              <a:latin typeface="Avenir Book" panose="02000503020000020003" pitchFamily="2" charset="0"/>
            </a:endParaRPr>
          </a:p>
          <a:p>
            <a:pPr algn="l">
              <a:lnSpc>
                <a:spcPct val="100000"/>
              </a:lnSpc>
              <a:spcBef>
                <a:spcPts val="0"/>
              </a:spcBef>
            </a:pPr>
            <a:r>
              <a:rPr lang="de-DE" sz="1300" dirty="0" err="1">
                <a:latin typeface="Avenir Book" panose="02000503020000020003" pitchFamily="2" charset="0"/>
              </a:rPr>
              <a:t>Bluesky</a:t>
            </a:r>
            <a:r>
              <a:rPr lang="de-DE" sz="1300" dirty="0">
                <a:latin typeface="Avenir Book" panose="02000503020000020003" pitchFamily="2" charset="0"/>
              </a:rPr>
              <a:t>: @</a:t>
            </a:r>
            <a:r>
              <a:rPr lang="de-DE" sz="1300" dirty="0" err="1">
                <a:latin typeface="Avenir Book" panose="02000503020000020003" pitchFamily="2" charset="0"/>
              </a:rPr>
              <a:t>ungleichheitinfo</a:t>
            </a:r>
            <a:r>
              <a:rPr lang="de-DE" sz="1300" dirty="0">
                <a:latin typeface="Avenir Book" panose="02000503020000020003" pitchFamily="2" charset="0"/>
              </a:rPr>
              <a:t> &amp; </a:t>
            </a:r>
            <a:r>
              <a:rPr lang="de-DE" sz="1300" dirty="0" err="1">
                <a:latin typeface="Avenir Book" panose="02000503020000020003" pitchFamily="2" charset="0"/>
              </a:rPr>
              <a:t>martynalinartas</a:t>
            </a:r>
            <a:endParaRPr lang="de-DE" sz="1300" dirty="0">
              <a:latin typeface="Avenir Book" panose="02000503020000020003" pitchFamily="2" charset="0"/>
            </a:endParaRPr>
          </a:p>
          <a:p>
            <a:pPr algn="l">
              <a:lnSpc>
                <a:spcPct val="100000"/>
              </a:lnSpc>
              <a:spcBef>
                <a:spcPts val="0"/>
              </a:spcBef>
            </a:pPr>
            <a:endParaRPr lang="de-DE" sz="1500" dirty="0">
              <a:latin typeface="Avenir Book" panose="02000503020000020003" pitchFamily="2" charset="0"/>
            </a:endParaRPr>
          </a:p>
        </p:txBody>
      </p:sp>
      <p:pic>
        <p:nvPicPr>
          <p:cNvPr id="3" name="Grafik 2">
            <a:extLst>
              <a:ext uri="{FF2B5EF4-FFF2-40B4-BE49-F238E27FC236}">
                <a16:creationId xmlns:a16="http://schemas.microsoft.com/office/drawing/2014/main" id="{846461C9-F1EA-52F0-965F-B8EC8A8A6555}"/>
              </a:ext>
            </a:extLst>
          </p:cNvPr>
          <p:cNvPicPr>
            <a:picLocks noChangeAspect="1"/>
          </p:cNvPicPr>
          <p:nvPr/>
        </p:nvPicPr>
        <p:blipFill>
          <a:blip r:embed="rId2"/>
          <a:stretch>
            <a:fillRect/>
          </a:stretch>
        </p:blipFill>
        <p:spPr>
          <a:xfrm>
            <a:off x="743973" y="0"/>
            <a:ext cx="3733759" cy="6100763"/>
          </a:xfrm>
          <a:prstGeom prst="rect">
            <a:avLst/>
          </a:prstGeom>
        </p:spPr>
      </p:pic>
      <p:sp>
        <p:nvSpPr>
          <p:cNvPr id="2" name="Textfeld 1">
            <a:extLst>
              <a:ext uri="{FF2B5EF4-FFF2-40B4-BE49-F238E27FC236}">
                <a16:creationId xmlns:a16="http://schemas.microsoft.com/office/drawing/2014/main" id="{ED5F2FA7-D3C1-0089-5D25-DEAADBB51FDD}"/>
              </a:ext>
            </a:extLst>
          </p:cNvPr>
          <p:cNvSpPr txBox="1"/>
          <p:nvPr/>
        </p:nvSpPr>
        <p:spPr>
          <a:xfrm>
            <a:off x="5177987" y="485522"/>
            <a:ext cx="2849312" cy="692497"/>
          </a:xfrm>
          <a:prstGeom prst="rect">
            <a:avLst/>
          </a:prstGeom>
          <a:noFill/>
        </p:spPr>
        <p:txBody>
          <a:bodyPr wrap="square" rtlCol="0">
            <a:spAutoFit/>
          </a:bodyPr>
          <a:lstStyle/>
          <a:p>
            <a:pPr marL="285750" indent="-285750">
              <a:buFont typeface="Arial" panose="020B0604020202020204" pitchFamily="34" charset="0"/>
              <a:buChar char="•"/>
            </a:pPr>
            <a:r>
              <a:rPr lang="de-DE" sz="1300" dirty="0">
                <a:latin typeface="Avenir Book" panose="02000503020000020003" pitchFamily="2" charset="0"/>
              </a:rPr>
              <a:t>Ab 15. April im Handel</a:t>
            </a:r>
          </a:p>
          <a:p>
            <a:pPr marL="285750" indent="-285750">
              <a:buFont typeface="Arial" panose="020B0604020202020204" pitchFamily="34" charset="0"/>
              <a:buChar char="•"/>
            </a:pPr>
            <a:r>
              <a:rPr lang="de-DE" sz="1300" dirty="0">
                <a:latin typeface="Avenir Book" panose="02000503020000020003" pitchFamily="2" charset="0"/>
              </a:rPr>
              <a:t>Ab sofort bis 23. März Signieraktion mit Autorenwelt </a:t>
            </a:r>
          </a:p>
        </p:txBody>
      </p:sp>
    </p:spTree>
    <p:extLst>
      <p:ext uri="{BB962C8B-B14F-4D97-AF65-F5344CB8AC3E}">
        <p14:creationId xmlns:p14="http://schemas.microsoft.com/office/powerpoint/2010/main" val="2024768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C56754-697B-C295-32C3-4136426FC6D8}"/>
              </a:ext>
            </a:extLst>
          </p:cNvPr>
          <p:cNvPicPr>
            <a:picLocks noChangeAspect="1"/>
          </p:cNvPicPr>
          <p:nvPr/>
        </p:nvPicPr>
        <p:blipFill>
          <a:blip r:embed="rId2"/>
          <a:stretch>
            <a:fillRect/>
          </a:stretch>
        </p:blipFill>
        <p:spPr>
          <a:xfrm>
            <a:off x="0" y="0"/>
            <a:ext cx="9144000" cy="6097015"/>
          </a:xfrm>
          <a:prstGeom prst="rect">
            <a:avLst/>
          </a:prstGeom>
        </p:spPr>
      </p:pic>
    </p:spTree>
    <p:extLst>
      <p:ext uri="{BB962C8B-B14F-4D97-AF65-F5344CB8AC3E}">
        <p14:creationId xmlns:p14="http://schemas.microsoft.com/office/powerpoint/2010/main" val="327569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063E217-0F64-0F95-ACF3-9A9A78E7BF3B}"/>
              </a:ext>
            </a:extLst>
          </p:cNvPr>
          <p:cNvSpPr txBox="1"/>
          <p:nvPr/>
        </p:nvSpPr>
        <p:spPr>
          <a:xfrm>
            <a:off x="6366957" y="2467994"/>
            <a:ext cx="2821606" cy="1754326"/>
          </a:xfrm>
          <a:prstGeom prst="rect">
            <a:avLst/>
          </a:prstGeom>
          <a:noFill/>
        </p:spPr>
        <p:txBody>
          <a:bodyPr wrap="none" rtlCol="0">
            <a:spAutoFit/>
          </a:bodyPr>
          <a:lstStyle/>
          <a:p>
            <a:r>
              <a:rPr lang="de-US" dirty="0">
                <a:latin typeface="Avenir Book" panose="02000503020000020003" pitchFamily="2" charset="0"/>
              </a:rPr>
              <a:t>Pariser Klimaabkommen:</a:t>
            </a:r>
          </a:p>
          <a:p>
            <a:r>
              <a:rPr lang="de-DE" dirty="0">
                <a:latin typeface="Avenir Book" panose="02000503020000020003" pitchFamily="2" charset="0"/>
              </a:rPr>
              <a:t>M</a:t>
            </a:r>
            <a:r>
              <a:rPr lang="de-US" dirty="0">
                <a:latin typeface="Avenir Book" panose="02000503020000020003" pitchFamily="2" charset="0"/>
              </a:rPr>
              <a:t>ax. 3 Tonnen CO2/Kopf</a:t>
            </a:r>
          </a:p>
          <a:p>
            <a:endParaRPr lang="de-US" dirty="0">
              <a:latin typeface="Avenir Book" panose="02000503020000020003" pitchFamily="2" charset="0"/>
            </a:endParaRPr>
          </a:p>
          <a:p>
            <a:r>
              <a:rPr lang="de-US" dirty="0">
                <a:latin typeface="Avenir Book" panose="02000503020000020003" pitchFamily="2" charset="0"/>
              </a:rPr>
              <a:t>Europa</a:t>
            </a:r>
            <a:r>
              <a:rPr lang="de-US">
                <a:latin typeface="Avenir Book" panose="02000503020000020003" pitchFamily="2" charset="0"/>
              </a:rPr>
              <a:t>:   </a:t>
            </a:r>
            <a:r>
              <a:rPr lang="de-DE" dirty="0">
                <a:latin typeface="Avenir Book" panose="02000503020000020003" pitchFamily="2" charset="0"/>
              </a:rPr>
              <a:t> </a:t>
            </a:r>
            <a:r>
              <a:rPr lang="de-US">
                <a:latin typeface="Avenir Book" panose="02000503020000020003" pitchFamily="2" charset="0"/>
              </a:rPr>
              <a:t>  </a:t>
            </a:r>
            <a:r>
              <a:rPr lang="de-DE" dirty="0">
                <a:latin typeface="Avenir Book" panose="02000503020000020003" pitchFamily="2" charset="0"/>
              </a:rPr>
              <a:t>     </a:t>
            </a:r>
            <a:r>
              <a:rPr lang="de-US">
                <a:latin typeface="Avenir Book" panose="02000503020000020003" pitchFamily="2" charset="0"/>
              </a:rPr>
              <a:t>  </a:t>
            </a:r>
            <a:r>
              <a:rPr lang="de-US" dirty="0">
                <a:latin typeface="Avenir Book" panose="02000503020000020003" pitchFamily="2" charset="0"/>
              </a:rPr>
              <a:t>6,4 t</a:t>
            </a:r>
          </a:p>
          <a:p>
            <a:r>
              <a:rPr lang="de-US" dirty="0">
                <a:latin typeface="Avenir Book" panose="02000503020000020003" pitchFamily="2" charset="0"/>
              </a:rPr>
              <a:t>USA</a:t>
            </a:r>
            <a:r>
              <a:rPr lang="de-US">
                <a:latin typeface="Avenir Book" panose="02000503020000020003" pitchFamily="2" charset="0"/>
              </a:rPr>
              <a:t>:      </a:t>
            </a:r>
            <a:r>
              <a:rPr lang="de-DE" dirty="0">
                <a:latin typeface="Avenir Book" panose="02000503020000020003" pitchFamily="2" charset="0"/>
              </a:rPr>
              <a:t> </a:t>
            </a:r>
            <a:r>
              <a:rPr lang="de-US">
                <a:latin typeface="Avenir Book" panose="02000503020000020003" pitchFamily="2" charset="0"/>
              </a:rPr>
              <a:t>   </a:t>
            </a:r>
            <a:r>
              <a:rPr lang="de-DE" dirty="0">
                <a:latin typeface="Avenir Book" panose="02000503020000020003" pitchFamily="2" charset="0"/>
              </a:rPr>
              <a:t>    </a:t>
            </a:r>
            <a:r>
              <a:rPr lang="de-US">
                <a:latin typeface="Avenir Book" panose="02000503020000020003" pitchFamily="2" charset="0"/>
              </a:rPr>
              <a:t>  </a:t>
            </a:r>
            <a:r>
              <a:rPr lang="de-US" dirty="0">
                <a:latin typeface="Avenir Book" panose="02000503020000020003" pitchFamily="2" charset="0"/>
              </a:rPr>
              <a:t>14,5 t</a:t>
            </a:r>
          </a:p>
          <a:p>
            <a:endParaRPr lang="de-US" dirty="0">
              <a:latin typeface="Avenir Book" panose="02000503020000020003" pitchFamily="2" charset="0"/>
            </a:endParaRPr>
          </a:p>
        </p:txBody>
      </p:sp>
      <p:sp>
        <p:nvSpPr>
          <p:cNvPr id="3" name="Foliennummernplatzhalter 2">
            <a:extLst>
              <a:ext uri="{FF2B5EF4-FFF2-40B4-BE49-F238E27FC236}">
                <a16:creationId xmlns:a16="http://schemas.microsoft.com/office/drawing/2014/main" id="{B2563152-6D91-28E0-428B-86E2B9F3F507}"/>
              </a:ext>
            </a:extLst>
          </p:cNvPr>
          <p:cNvSpPr>
            <a:spLocks noGrp="1"/>
          </p:cNvSpPr>
          <p:nvPr>
            <p:ph type="sldNum" sz="quarter" idx="12"/>
          </p:nvPr>
        </p:nvSpPr>
        <p:spPr/>
        <p:txBody>
          <a:bodyPr/>
          <a:lstStyle/>
          <a:p>
            <a:fld id="{B7C2DEF3-E1FD-5D4D-9F1F-FDE0EB2664A4}" type="slidenum">
              <a:rPr lang="de-DE" smtClean="0">
                <a:latin typeface="Avenir Book" panose="02000503020000020003" pitchFamily="2" charset="0"/>
              </a:rPr>
              <a:t>11</a:t>
            </a:fld>
            <a:endParaRPr lang="de-DE">
              <a:latin typeface="Avenir Book" panose="02000503020000020003" pitchFamily="2" charset="0"/>
            </a:endParaRPr>
          </a:p>
        </p:txBody>
      </p:sp>
      <p:sp>
        <p:nvSpPr>
          <p:cNvPr id="9" name="Textfeld 8">
            <a:extLst>
              <a:ext uri="{FF2B5EF4-FFF2-40B4-BE49-F238E27FC236}">
                <a16:creationId xmlns:a16="http://schemas.microsoft.com/office/drawing/2014/main" id="{22B0C588-D343-805A-4183-15668E234D13}"/>
              </a:ext>
            </a:extLst>
          </p:cNvPr>
          <p:cNvSpPr txBox="1"/>
          <p:nvPr/>
        </p:nvSpPr>
        <p:spPr>
          <a:xfrm>
            <a:off x="-62493" y="5943971"/>
            <a:ext cx="1299507" cy="323165"/>
          </a:xfrm>
          <a:prstGeom prst="rect">
            <a:avLst/>
          </a:prstGeom>
          <a:noFill/>
        </p:spPr>
        <p:txBody>
          <a:bodyPr wrap="square">
            <a:spAutoFit/>
          </a:bodyPr>
          <a:lstStyle/>
          <a:p>
            <a:r>
              <a:rPr lang="en-US" sz="750" dirty="0">
                <a:solidFill>
                  <a:srgbClr val="000000"/>
                </a:solidFill>
                <a:effectLst/>
                <a:latin typeface="Avenir Book" panose="02000503020000020003" pitchFamily="2" charset="0"/>
                <a:ea typeface="Calibri" panose="020F0502020204030204" pitchFamily="34" charset="0"/>
              </a:rPr>
              <a:t>Quelle: </a:t>
            </a:r>
            <a:r>
              <a:rPr lang="de-DE" sz="750" dirty="0">
                <a:solidFill>
                  <a:srgbClr val="000000"/>
                </a:solidFill>
                <a:effectLst/>
                <a:latin typeface="Avenir Book" panose="02000503020000020003" pitchFamily="2" charset="0"/>
                <a:ea typeface="Calibri" panose="020F0502020204030204" pitchFamily="34" charset="0"/>
              </a:rPr>
              <a:t>Bruckner et al. 2022.</a:t>
            </a:r>
            <a:endParaRPr lang="de-US" sz="750" dirty="0">
              <a:latin typeface="Avenir Book" panose="02000503020000020003" pitchFamily="2" charset="0"/>
            </a:endParaRPr>
          </a:p>
        </p:txBody>
      </p:sp>
      <p:sp>
        <p:nvSpPr>
          <p:cNvPr id="12" name="Textfeld 11">
            <a:extLst>
              <a:ext uri="{FF2B5EF4-FFF2-40B4-BE49-F238E27FC236}">
                <a16:creationId xmlns:a16="http://schemas.microsoft.com/office/drawing/2014/main" id="{3A433BA8-3031-DD94-4FDE-ED3278077EED}"/>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Demokratie &amp; </a:t>
            </a:r>
            <a:r>
              <a:rPr lang="de-DE" sz="2500" dirty="0">
                <a:solidFill>
                  <a:srgbClr val="FF632E"/>
                </a:solidFill>
                <a:latin typeface="Avenir Book" panose="02000503020000020003" pitchFamily="2" charset="0"/>
              </a:rPr>
              <a:t>Umwelt</a:t>
            </a:r>
            <a:endParaRPr lang="de-US" sz="2500" dirty="0">
              <a:solidFill>
                <a:srgbClr val="FF632E"/>
              </a:solidFill>
              <a:latin typeface="Avenir Book" panose="02000503020000020003" pitchFamily="2" charset="0"/>
            </a:endParaRPr>
          </a:p>
        </p:txBody>
      </p:sp>
      <p:pic>
        <p:nvPicPr>
          <p:cNvPr id="2" name="Grafik 1">
            <a:extLst>
              <a:ext uri="{FF2B5EF4-FFF2-40B4-BE49-F238E27FC236}">
                <a16:creationId xmlns:a16="http://schemas.microsoft.com/office/drawing/2014/main" id="{9861CCB4-3CF2-2107-6C62-B91024F5FDE1}"/>
              </a:ext>
            </a:extLst>
          </p:cNvPr>
          <p:cNvPicPr>
            <a:picLocks noChangeAspect="1"/>
          </p:cNvPicPr>
          <p:nvPr/>
        </p:nvPicPr>
        <p:blipFill>
          <a:blip r:embed="rId2"/>
          <a:stretch>
            <a:fillRect/>
          </a:stretch>
        </p:blipFill>
        <p:spPr>
          <a:xfrm>
            <a:off x="-16777" y="937103"/>
            <a:ext cx="9205340" cy="5163660"/>
          </a:xfrm>
          <a:prstGeom prst="rect">
            <a:avLst/>
          </a:prstGeom>
        </p:spPr>
      </p:pic>
      <p:pic>
        <p:nvPicPr>
          <p:cNvPr id="16" name="Grafik 15">
            <a:extLst>
              <a:ext uri="{FF2B5EF4-FFF2-40B4-BE49-F238E27FC236}">
                <a16:creationId xmlns:a16="http://schemas.microsoft.com/office/drawing/2014/main" id="{5C9B8C6E-0E1C-9478-9A68-BA7C551CD88D}"/>
              </a:ext>
            </a:extLst>
          </p:cNvPr>
          <p:cNvPicPr>
            <a:picLocks noChangeAspect="1"/>
          </p:cNvPicPr>
          <p:nvPr/>
        </p:nvPicPr>
        <p:blipFill>
          <a:blip r:embed="rId3"/>
          <a:stretch>
            <a:fillRect/>
          </a:stretch>
        </p:blipFill>
        <p:spPr>
          <a:xfrm>
            <a:off x="79672" y="1581344"/>
            <a:ext cx="1157341" cy="558800"/>
          </a:xfrm>
          <a:prstGeom prst="rect">
            <a:avLst/>
          </a:prstGeom>
        </p:spPr>
      </p:pic>
      <p:pic>
        <p:nvPicPr>
          <p:cNvPr id="17" name="Grafik 16">
            <a:extLst>
              <a:ext uri="{FF2B5EF4-FFF2-40B4-BE49-F238E27FC236}">
                <a16:creationId xmlns:a16="http://schemas.microsoft.com/office/drawing/2014/main" id="{4DE34D4A-A3A3-87F5-0639-6E2A46E70789}"/>
              </a:ext>
            </a:extLst>
          </p:cNvPr>
          <p:cNvPicPr>
            <a:picLocks noChangeAspect="1"/>
          </p:cNvPicPr>
          <p:nvPr/>
        </p:nvPicPr>
        <p:blipFill>
          <a:blip r:embed="rId3"/>
          <a:stretch>
            <a:fillRect/>
          </a:stretch>
        </p:blipFill>
        <p:spPr>
          <a:xfrm>
            <a:off x="1959803" y="3518933"/>
            <a:ext cx="1584908" cy="558800"/>
          </a:xfrm>
          <a:prstGeom prst="rect">
            <a:avLst/>
          </a:prstGeom>
        </p:spPr>
      </p:pic>
      <p:sp>
        <p:nvSpPr>
          <p:cNvPr id="13" name="Textfeld 12">
            <a:extLst>
              <a:ext uri="{FF2B5EF4-FFF2-40B4-BE49-F238E27FC236}">
                <a16:creationId xmlns:a16="http://schemas.microsoft.com/office/drawing/2014/main" id="{5247C995-492E-C026-2357-34801711F6D5}"/>
              </a:ext>
            </a:extLst>
          </p:cNvPr>
          <p:cNvSpPr txBox="1"/>
          <p:nvPr/>
        </p:nvSpPr>
        <p:spPr>
          <a:xfrm>
            <a:off x="-43454" y="1537578"/>
            <a:ext cx="1403589" cy="646331"/>
          </a:xfrm>
          <a:prstGeom prst="rect">
            <a:avLst/>
          </a:prstGeom>
          <a:noFill/>
        </p:spPr>
        <p:txBody>
          <a:bodyPr wrap="none" rtlCol="0">
            <a:spAutoFit/>
          </a:bodyPr>
          <a:lstStyle/>
          <a:p>
            <a:pPr algn="ctr"/>
            <a:r>
              <a:rPr lang="de-DE" dirty="0">
                <a:latin typeface="Avenir Book" panose="02000503020000020003" pitchFamily="2" charset="0"/>
              </a:rPr>
              <a:t>Die oberen </a:t>
            </a:r>
          </a:p>
          <a:p>
            <a:pPr algn="ctr"/>
            <a:r>
              <a:rPr lang="de-DE" b="1" dirty="0">
                <a:latin typeface="Avenir Book" panose="02000503020000020003" pitchFamily="2" charset="0"/>
              </a:rPr>
              <a:t>40 %</a:t>
            </a:r>
          </a:p>
        </p:txBody>
      </p:sp>
      <p:pic>
        <p:nvPicPr>
          <p:cNvPr id="19" name="Grafik 18">
            <a:extLst>
              <a:ext uri="{FF2B5EF4-FFF2-40B4-BE49-F238E27FC236}">
                <a16:creationId xmlns:a16="http://schemas.microsoft.com/office/drawing/2014/main" id="{BBB8CB62-8CB5-0B9D-377D-3BDA3BCB4BD8}"/>
              </a:ext>
            </a:extLst>
          </p:cNvPr>
          <p:cNvPicPr>
            <a:picLocks noChangeAspect="1"/>
          </p:cNvPicPr>
          <p:nvPr/>
        </p:nvPicPr>
        <p:blipFill>
          <a:blip r:embed="rId4"/>
          <a:stretch>
            <a:fillRect/>
          </a:stretch>
        </p:blipFill>
        <p:spPr>
          <a:xfrm>
            <a:off x="79671" y="3649609"/>
            <a:ext cx="1157341" cy="546100"/>
          </a:xfrm>
          <a:prstGeom prst="rect">
            <a:avLst/>
          </a:prstGeom>
        </p:spPr>
      </p:pic>
      <p:pic>
        <p:nvPicPr>
          <p:cNvPr id="20" name="Grafik 19">
            <a:extLst>
              <a:ext uri="{FF2B5EF4-FFF2-40B4-BE49-F238E27FC236}">
                <a16:creationId xmlns:a16="http://schemas.microsoft.com/office/drawing/2014/main" id="{4AD7088E-89E0-CF67-CCE9-ECC3C7866D32}"/>
              </a:ext>
            </a:extLst>
          </p:cNvPr>
          <p:cNvPicPr>
            <a:picLocks noChangeAspect="1"/>
          </p:cNvPicPr>
          <p:nvPr/>
        </p:nvPicPr>
        <p:blipFill>
          <a:blip r:embed="rId4"/>
          <a:stretch>
            <a:fillRect/>
          </a:stretch>
        </p:blipFill>
        <p:spPr>
          <a:xfrm>
            <a:off x="1955960" y="5654505"/>
            <a:ext cx="1833322" cy="289466"/>
          </a:xfrm>
          <a:prstGeom prst="rect">
            <a:avLst/>
          </a:prstGeom>
        </p:spPr>
      </p:pic>
      <p:sp>
        <p:nvSpPr>
          <p:cNvPr id="10" name="Textfeld 9">
            <a:extLst>
              <a:ext uri="{FF2B5EF4-FFF2-40B4-BE49-F238E27FC236}">
                <a16:creationId xmlns:a16="http://schemas.microsoft.com/office/drawing/2014/main" id="{5B3948C2-3AD5-B14C-5891-B23015A3DA2F}"/>
              </a:ext>
            </a:extLst>
          </p:cNvPr>
          <p:cNvSpPr txBox="1"/>
          <p:nvPr/>
        </p:nvSpPr>
        <p:spPr>
          <a:xfrm>
            <a:off x="1982665" y="5646065"/>
            <a:ext cx="4144083" cy="369332"/>
          </a:xfrm>
          <a:prstGeom prst="rect">
            <a:avLst/>
          </a:prstGeom>
          <a:noFill/>
        </p:spPr>
        <p:txBody>
          <a:bodyPr wrap="none" rtlCol="0">
            <a:spAutoFit/>
          </a:bodyPr>
          <a:lstStyle/>
          <a:p>
            <a:r>
              <a:rPr lang="de-DE" dirty="0">
                <a:latin typeface="Avenir Book" panose="02000503020000020003" pitchFamily="2" charset="0"/>
              </a:rPr>
              <a:t>Die ärmeren </a:t>
            </a:r>
            <a:r>
              <a:rPr lang="de-DE" b="1" dirty="0">
                <a:latin typeface="Avenir Book" panose="02000503020000020003" pitchFamily="2" charset="0"/>
              </a:rPr>
              <a:t>50 %</a:t>
            </a:r>
            <a:r>
              <a:rPr lang="de-DE" dirty="0">
                <a:latin typeface="Avenir Book" panose="02000503020000020003" pitchFamily="2" charset="0"/>
              </a:rPr>
              <a:t> verursachen </a:t>
            </a:r>
            <a:r>
              <a:rPr lang="de-DE" b="1" dirty="0">
                <a:latin typeface="Avenir Book" panose="02000503020000020003" pitchFamily="2" charset="0"/>
              </a:rPr>
              <a:t>11,5 %</a:t>
            </a:r>
          </a:p>
        </p:txBody>
      </p:sp>
      <p:sp>
        <p:nvSpPr>
          <p:cNvPr id="14" name="Textfeld 13">
            <a:extLst>
              <a:ext uri="{FF2B5EF4-FFF2-40B4-BE49-F238E27FC236}">
                <a16:creationId xmlns:a16="http://schemas.microsoft.com/office/drawing/2014/main" id="{12EC55FB-96FF-1AF9-C433-A686747E4447}"/>
              </a:ext>
            </a:extLst>
          </p:cNvPr>
          <p:cNvSpPr txBox="1"/>
          <p:nvPr/>
        </p:nvSpPr>
        <p:spPr>
          <a:xfrm>
            <a:off x="-45342" y="3620620"/>
            <a:ext cx="1524776" cy="646331"/>
          </a:xfrm>
          <a:prstGeom prst="rect">
            <a:avLst/>
          </a:prstGeom>
          <a:noFill/>
        </p:spPr>
        <p:txBody>
          <a:bodyPr wrap="none" rtlCol="0">
            <a:spAutoFit/>
          </a:bodyPr>
          <a:lstStyle/>
          <a:p>
            <a:pPr algn="ctr"/>
            <a:r>
              <a:rPr lang="de-DE" dirty="0">
                <a:latin typeface="Avenir Book" panose="02000503020000020003" pitchFamily="2" charset="0"/>
              </a:rPr>
              <a:t>Die ärmeren </a:t>
            </a:r>
          </a:p>
          <a:p>
            <a:pPr algn="ctr"/>
            <a:r>
              <a:rPr lang="de-DE" b="1" dirty="0">
                <a:latin typeface="Avenir Book" panose="02000503020000020003" pitchFamily="2" charset="0"/>
              </a:rPr>
              <a:t>50 %</a:t>
            </a:r>
          </a:p>
        </p:txBody>
      </p:sp>
      <p:sp>
        <p:nvSpPr>
          <p:cNvPr id="8" name="Textfeld 7">
            <a:extLst>
              <a:ext uri="{FF2B5EF4-FFF2-40B4-BE49-F238E27FC236}">
                <a16:creationId xmlns:a16="http://schemas.microsoft.com/office/drawing/2014/main" id="{79891DDB-3E77-1B37-1027-1BF218095585}"/>
              </a:ext>
            </a:extLst>
          </p:cNvPr>
          <p:cNvSpPr txBox="1"/>
          <p:nvPr/>
        </p:nvSpPr>
        <p:spPr>
          <a:xfrm>
            <a:off x="1982665" y="3574454"/>
            <a:ext cx="4022896" cy="369332"/>
          </a:xfrm>
          <a:prstGeom prst="rect">
            <a:avLst/>
          </a:prstGeom>
          <a:noFill/>
        </p:spPr>
        <p:txBody>
          <a:bodyPr wrap="none" rtlCol="0">
            <a:spAutoFit/>
          </a:bodyPr>
          <a:lstStyle/>
          <a:p>
            <a:r>
              <a:rPr lang="de-DE" dirty="0">
                <a:latin typeface="Avenir Book" panose="02000503020000020003" pitchFamily="2" charset="0"/>
              </a:rPr>
              <a:t>Die oberen </a:t>
            </a:r>
            <a:r>
              <a:rPr lang="de-DE" b="1" dirty="0">
                <a:latin typeface="Avenir Book" panose="02000503020000020003" pitchFamily="2" charset="0"/>
              </a:rPr>
              <a:t>40 %</a:t>
            </a:r>
            <a:r>
              <a:rPr lang="de-DE" dirty="0">
                <a:latin typeface="Avenir Book" panose="02000503020000020003" pitchFamily="2" charset="0"/>
              </a:rPr>
              <a:t> verursachen </a:t>
            </a:r>
            <a:r>
              <a:rPr lang="de-DE" b="1" dirty="0">
                <a:latin typeface="Avenir Book" panose="02000503020000020003" pitchFamily="2" charset="0"/>
              </a:rPr>
              <a:t>40,5 %</a:t>
            </a:r>
          </a:p>
        </p:txBody>
      </p:sp>
      <p:pic>
        <p:nvPicPr>
          <p:cNvPr id="22" name="Grafik 21">
            <a:extLst>
              <a:ext uri="{FF2B5EF4-FFF2-40B4-BE49-F238E27FC236}">
                <a16:creationId xmlns:a16="http://schemas.microsoft.com/office/drawing/2014/main" id="{A8BBE31C-C76A-873A-5228-978707C68479}"/>
              </a:ext>
            </a:extLst>
          </p:cNvPr>
          <p:cNvPicPr>
            <a:picLocks noChangeAspect="1"/>
          </p:cNvPicPr>
          <p:nvPr/>
        </p:nvPicPr>
        <p:blipFill>
          <a:blip r:embed="rId5"/>
          <a:stretch>
            <a:fillRect/>
          </a:stretch>
        </p:blipFill>
        <p:spPr>
          <a:xfrm>
            <a:off x="45156" y="1067912"/>
            <a:ext cx="1318894" cy="292406"/>
          </a:xfrm>
          <a:prstGeom prst="rect">
            <a:avLst/>
          </a:prstGeom>
        </p:spPr>
      </p:pic>
      <p:pic>
        <p:nvPicPr>
          <p:cNvPr id="23" name="Grafik 22">
            <a:extLst>
              <a:ext uri="{FF2B5EF4-FFF2-40B4-BE49-F238E27FC236}">
                <a16:creationId xmlns:a16="http://schemas.microsoft.com/office/drawing/2014/main" id="{5FFCEE42-1524-F935-F4D2-DF6198A3BDDA}"/>
              </a:ext>
            </a:extLst>
          </p:cNvPr>
          <p:cNvPicPr>
            <a:picLocks noChangeAspect="1"/>
          </p:cNvPicPr>
          <p:nvPr/>
        </p:nvPicPr>
        <p:blipFill>
          <a:blip r:embed="rId5"/>
          <a:stretch>
            <a:fillRect/>
          </a:stretch>
        </p:blipFill>
        <p:spPr>
          <a:xfrm>
            <a:off x="1982665" y="1942581"/>
            <a:ext cx="1562046" cy="292406"/>
          </a:xfrm>
          <a:prstGeom prst="rect">
            <a:avLst/>
          </a:prstGeom>
        </p:spPr>
      </p:pic>
      <p:sp>
        <p:nvSpPr>
          <p:cNvPr id="11" name="Textfeld 10">
            <a:extLst>
              <a:ext uri="{FF2B5EF4-FFF2-40B4-BE49-F238E27FC236}">
                <a16:creationId xmlns:a16="http://schemas.microsoft.com/office/drawing/2014/main" id="{CA2107D9-5CA2-8AF4-6EB2-2294C4EF04CF}"/>
              </a:ext>
            </a:extLst>
          </p:cNvPr>
          <p:cNvSpPr txBox="1"/>
          <p:nvPr/>
        </p:nvSpPr>
        <p:spPr>
          <a:xfrm>
            <a:off x="-38549" y="1062710"/>
            <a:ext cx="1550424" cy="369332"/>
          </a:xfrm>
          <a:prstGeom prst="rect">
            <a:avLst/>
          </a:prstGeom>
          <a:noFill/>
        </p:spPr>
        <p:txBody>
          <a:bodyPr wrap="none" rtlCol="0">
            <a:spAutoFit/>
          </a:bodyPr>
          <a:lstStyle/>
          <a:p>
            <a:r>
              <a:rPr lang="de-DE" dirty="0">
                <a:latin typeface="Avenir Book" panose="02000503020000020003" pitchFamily="2" charset="0"/>
              </a:rPr>
              <a:t>Die top </a:t>
            </a:r>
            <a:r>
              <a:rPr lang="de-DE" b="1" dirty="0">
                <a:latin typeface="Avenir Book" panose="02000503020000020003" pitchFamily="2" charset="0"/>
              </a:rPr>
              <a:t>10 %</a:t>
            </a:r>
          </a:p>
        </p:txBody>
      </p:sp>
      <p:pic>
        <p:nvPicPr>
          <p:cNvPr id="25" name="Grafik 24">
            <a:extLst>
              <a:ext uri="{FF2B5EF4-FFF2-40B4-BE49-F238E27FC236}">
                <a16:creationId xmlns:a16="http://schemas.microsoft.com/office/drawing/2014/main" id="{2C873498-1333-304E-041B-80D43A96AC04}"/>
              </a:ext>
            </a:extLst>
          </p:cNvPr>
          <p:cNvPicPr>
            <a:picLocks noChangeAspect="1"/>
          </p:cNvPicPr>
          <p:nvPr/>
        </p:nvPicPr>
        <p:blipFill>
          <a:blip r:embed="rId6"/>
          <a:stretch>
            <a:fillRect/>
          </a:stretch>
        </p:blipFill>
        <p:spPr>
          <a:xfrm>
            <a:off x="1982665" y="1088753"/>
            <a:ext cx="2923872" cy="492591"/>
          </a:xfrm>
          <a:prstGeom prst="rect">
            <a:avLst/>
          </a:prstGeom>
        </p:spPr>
      </p:pic>
      <p:sp>
        <p:nvSpPr>
          <p:cNvPr id="5" name="Textfeld 4">
            <a:extLst>
              <a:ext uri="{FF2B5EF4-FFF2-40B4-BE49-F238E27FC236}">
                <a16:creationId xmlns:a16="http://schemas.microsoft.com/office/drawing/2014/main" id="{76BE61D1-6624-B1A3-1BAE-7A71F24CE444}"/>
              </a:ext>
            </a:extLst>
          </p:cNvPr>
          <p:cNvSpPr txBox="1"/>
          <p:nvPr/>
        </p:nvSpPr>
        <p:spPr>
          <a:xfrm>
            <a:off x="1982665" y="1102000"/>
            <a:ext cx="3808094" cy="369332"/>
          </a:xfrm>
          <a:prstGeom prst="rect">
            <a:avLst/>
          </a:prstGeom>
          <a:noFill/>
        </p:spPr>
        <p:txBody>
          <a:bodyPr wrap="none" rtlCol="0">
            <a:spAutoFit/>
          </a:bodyPr>
          <a:lstStyle/>
          <a:p>
            <a:r>
              <a:rPr lang="de-DE" dirty="0">
                <a:latin typeface="Avenir Book" panose="02000503020000020003" pitchFamily="2" charset="0"/>
              </a:rPr>
              <a:t>Das reichste </a:t>
            </a:r>
            <a:r>
              <a:rPr lang="de-DE" b="1" dirty="0">
                <a:latin typeface="Avenir Book" panose="02000503020000020003" pitchFamily="2" charset="0"/>
              </a:rPr>
              <a:t>1 %</a:t>
            </a:r>
            <a:r>
              <a:rPr lang="de-DE" dirty="0">
                <a:latin typeface="Avenir Book" panose="02000503020000020003" pitchFamily="2" charset="0"/>
              </a:rPr>
              <a:t> verursacht </a:t>
            </a:r>
            <a:r>
              <a:rPr lang="de-DE" b="1" dirty="0">
                <a:latin typeface="Avenir Book" panose="02000503020000020003" pitchFamily="2" charset="0"/>
              </a:rPr>
              <a:t>16,9 %</a:t>
            </a:r>
          </a:p>
        </p:txBody>
      </p:sp>
      <p:sp>
        <p:nvSpPr>
          <p:cNvPr id="7" name="Textfeld 6">
            <a:extLst>
              <a:ext uri="{FF2B5EF4-FFF2-40B4-BE49-F238E27FC236}">
                <a16:creationId xmlns:a16="http://schemas.microsoft.com/office/drawing/2014/main" id="{E9B511E5-96FF-E15A-B36C-CBFA230B17DB}"/>
              </a:ext>
            </a:extLst>
          </p:cNvPr>
          <p:cNvSpPr txBox="1"/>
          <p:nvPr/>
        </p:nvSpPr>
        <p:spPr>
          <a:xfrm>
            <a:off x="1949002" y="1967490"/>
            <a:ext cx="4013278" cy="369332"/>
          </a:xfrm>
          <a:prstGeom prst="rect">
            <a:avLst/>
          </a:prstGeom>
          <a:noFill/>
        </p:spPr>
        <p:txBody>
          <a:bodyPr wrap="none" rtlCol="0">
            <a:spAutoFit/>
          </a:bodyPr>
          <a:lstStyle/>
          <a:p>
            <a:r>
              <a:rPr lang="de-DE" dirty="0">
                <a:latin typeface="Avenir Book" panose="02000503020000020003" pitchFamily="2" charset="0"/>
              </a:rPr>
              <a:t>Die reichsten </a:t>
            </a:r>
            <a:r>
              <a:rPr lang="de-DE" b="1" dirty="0">
                <a:latin typeface="Avenir Book" panose="02000503020000020003" pitchFamily="2" charset="0"/>
              </a:rPr>
              <a:t>10 %</a:t>
            </a:r>
            <a:r>
              <a:rPr lang="de-DE" dirty="0">
                <a:latin typeface="Avenir Book" panose="02000503020000020003" pitchFamily="2" charset="0"/>
              </a:rPr>
              <a:t> verursachen </a:t>
            </a:r>
            <a:r>
              <a:rPr lang="de-DE" b="1" dirty="0">
                <a:latin typeface="Avenir Book" panose="02000503020000020003" pitchFamily="2" charset="0"/>
              </a:rPr>
              <a:t>48 %</a:t>
            </a:r>
          </a:p>
        </p:txBody>
      </p:sp>
    </p:spTree>
    <p:extLst>
      <p:ext uri="{BB962C8B-B14F-4D97-AF65-F5344CB8AC3E}">
        <p14:creationId xmlns:p14="http://schemas.microsoft.com/office/powerpoint/2010/main" val="64719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B036803-0005-DBE8-E78C-741279AF2AE9}"/>
              </a:ext>
            </a:extLst>
          </p:cNvPr>
          <p:cNvSpPr>
            <a:spLocks noGrp="1"/>
          </p:cNvSpPr>
          <p:nvPr>
            <p:ph type="sldNum" sz="quarter" idx="12"/>
          </p:nvPr>
        </p:nvSpPr>
        <p:spPr/>
        <p:txBody>
          <a:bodyPr/>
          <a:lstStyle/>
          <a:p>
            <a:fld id="{B7C2DEF3-E1FD-5D4D-9F1F-FDE0EB2664A4}" type="slidenum">
              <a:rPr lang="de-DE" smtClean="0"/>
              <a:t>12</a:t>
            </a:fld>
            <a:endParaRPr lang="de-DE" dirty="0"/>
          </a:p>
        </p:txBody>
      </p:sp>
      <p:sp>
        <p:nvSpPr>
          <p:cNvPr id="8" name="Textfeld 7">
            <a:extLst>
              <a:ext uri="{FF2B5EF4-FFF2-40B4-BE49-F238E27FC236}">
                <a16:creationId xmlns:a16="http://schemas.microsoft.com/office/drawing/2014/main" id="{B04CA792-6463-2C2C-9DA8-9D8A3D217E0F}"/>
              </a:ext>
            </a:extLst>
          </p:cNvPr>
          <p:cNvSpPr txBox="1"/>
          <p:nvPr/>
        </p:nvSpPr>
        <p:spPr>
          <a:xfrm>
            <a:off x="-62493" y="5943971"/>
            <a:ext cx="1299507" cy="207749"/>
          </a:xfrm>
          <a:prstGeom prst="rect">
            <a:avLst/>
          </a:prstGeom>
          <a:noFill/>
        </p:spPr>
        <p:txBody>
          <a:bodyPr wrap="square">
            <a:spAutoFit/>
          </a:bodyPr>
          <a:lstStyle/>
          <a:p>
            <a:r>
              <a:rPr lang="en-US" sz="750" dirty="0">
                <a:solidFill>
                  <a:srgbClr val="000000"/>
                </a:solidFill>
                <a:effectLst/>
                <a:ea typeface="Calibri" panose="020F0502020204030204" pitchFamily="34" charset="0"/>
              </a:rPr>
              <a:t>Quelle: </a:t>
            </a:r>
            <a:r>
              <a:rPr lang="de-DE" sz="750" dirty="0">
                <a:solidFill>
                  <a:srgbClr val="000000"/>
                </a:solidFill>
                <a:effectLst/>
                <a:ea typeface="Calibri" panose="020F0502020204030204" pitchFamily="34" charset="0"/>
              </a:rPr>
              <a:t>Bruckner et al. 2022.</a:t>
            </a:r>
            <a:endParaRPr lang="de-US" sz="750" dirty="0"/>
          </a:p>
        </p:txBody>
      </p:sp>
      <p:sp>
        <p:nvSpPr>
          <p:cNvPr id="10" name="Textfeld 9">
            <a:extLst>
              <a:ext uri="{FF2B5EF4-FFF2-40B4-BE49-F238E27FC236}">
                <a16:creationId xmlns:a16="http://schemas.microsoft.com/office/drawing/2014/main" id="{91EA2B74-5170-68BC-8534-29D519447C29}"/>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Demokratie &amp; </a:t>
            </a:r>
            <a:r>
              <a:rPr lang="de-DE" sz="2500" dirty="0">
                <a:solidFill>
                  <a:srgbClr val="FF632E"/>
                </a:solidFill>
                <a:latin typeface="Avenir Book" panose="02000503020000020003" pitchFamily="2" charset="0"/>
              </a:rPr>
              <a:t>Umwelt</a:t>
            </a:r>
            <a:endParaRPr lang="de-US" sz="2500" dirty="0">
              <a:solidFill>
                <a:srgbClr val="FF632E"/>
              </a:solidFill>
              <a:latin typeface="Avenir Book" panose="02000503020000020003" pitchFamily="2" charset="0"/>
            </a:endParaRPr>
          </a:p>
        </p:txBody>
      </p:sp>
      <p:pic>
        <p:nvPicPr>
          <p:cNvPr id="2" name="Inhaltsplatzhalter 5">
            <a:extLst>
              <a:ext uri="{FF2B5EF4-FFF2-40B4-BE49-F238E27FC236}">
                <a16:creationId xmlns:a16="http://schemas.microsoft.com/office/drawing/2014/main" id="{F1075FF6-2ADF-3F7D-E4C5-4C571419F0DD}"/>
              </a:ext>
            </a:extLst>
          </p:cNvPr>
          <p:cNvPicPr>
            <a:picLocks noGrp="1" noChangeAspect="1"/>
          </p:cNvPicPr>
          <p:nvPr>
            <p:ph idx="1"/>
          </p:nvPr>
        </p:nvPicPr>
        <p:blipFill>
          <a:blip r:embed="rId2"/>
          <a:stretch>
            <a:fillRect/>
          </a:stretch>
        </p:blipFill>
        <p:spPr>
          <a:xfrm>
            <a:off x="0" y="991496"/>
            <a:ext cx="9133749" cy="5129048"/>
          </a:xfrm>
        </p:spPr>
      </p:pic>
      <p:pic>
        <p:nvPicPr>
          <p:cNvPr id="6" name="Grafik 5">
            <a:extLst>
              <a:ext uri="{FF2B5EF4-FFF2-40B4-BE49-F238E27FC236}">
                <a16:creationId xmlns:a16="http://schemas.microsoft.com/office/drawing/2014/main" id="{18541495-5E27-21A1-FD3E-AE96C7332909}"/>
              </a:ext>
            </a:extLst>
          </p:cNvPr>
          <p:cNvPicPr>
            <a:picLocks noChangeAspect="1"/>
          </p:cNvPicPr>
          <p:nvPr/>
        </p:nvPicPr>
        <p:blipFill>
          <a:blip r:embed="rId3"/>
          <a:stretch>
            <a:fillRect/>
          </a:stretch>
        </p:blipFill>
        <p:spPr>
          <a:xfrm>
            <a:off x="6714067" y="2596107"/>
            <a:ext cx="1725708" cy="850900"/>
          </a:xfrm>
          <a:prstGeom prst="rect">
            <a:avLst/>
          </a:prstGeom>
        </p:spPr>
      </p:pic>
      <p:pic>
        <p:nvPicPr>
          <p:cNvPr id="9" name="Grafik 8">
            <a:extLst>
              <a:ext uri="{FF2B5EF4-FFF2-40B4-BE49-F238E27FC236}">
                <a16:creationId xmlns:a16="http://schemas.microsoft.com/office/drawing/2014/main" id="{49A4EDE4-00EC-EABB-0B64-5CFB95F66D2A}"/>
              </a:ext>
            </a:extLst>
          </p:cNvPr>
          <p:cNvPicPr>
            <a:picLocks noChangeAspect="1"/>
          </p:cNvPicPr>
          <p:nvPr/>
        </p:nvPicPr>
        <p:blipFill>
          <a:blip r:embed="rId4"/>
          <a:stretch>
            <a:fillRect/>
          </a:stretch>
        </p:blipFill>
        <p:spPr>
          <a:xfrm>
            <a:off x="6792550" y="5030209"/>
            <a:ext cx="2032000" cy="635000"/>
          </a:xfrm>
          <a:prstGeom prst="rect">
            <a:avLst/>
          </a:prstGeom>
        </p:spPr>
      </p:pic>
      <p:pic>
        <p:nvPicPr>
          <p:cNvPr id="13" name="Grafik 12">
            <a:extLst>
              <a:ext uri="{FF2B5EF4-FFF2-40B4-BE49-F238E27FC236}">
                <a16:creationId xmlns:a16="http://schemas.microsoft.com/office/drawing/2014/main" id="{9F87D202-3D4A-6F9B-7BBE-D4F715E4533F}"/>
              </a:ext>
            </a:extLst>
          </p:cNvPr>
          <p:cNvPicPr>
            <a:picLocks noChangeAspect="1"/>
          </p:cNvPicPr>
          <p:nvPr/>
        </p:nvPicPr>
        <p:blipFill>
          <a:blip r:embed="rId5"/>
          <a:stretch>
            <a:fillRect/>
          </a:stretch>
        </p:blipFill>
        <p:spPr>
          <a:xfrm>
            <a:off x="3484934" y="4612414"/>
            <a:ext cx="2379134" cy="993703"/>
          </a:xfrm>
          <a:prstGeom prst="rect">
            <a:avLst/>
          </a:prstGeom>
        </p:spPr>
      </p:pic>
      <p:pic>
        <p:nvPicPr>
          <p:cNvPr id="14" name="Grafik 13">
            <a:extLst>
              <a:ext uri="{FF2B5EF4-FFF2-40B4-BE49-F238E27FC236}">
                <a16:creationId xmlns:a16="http://schemas.microsoft.com/office/drawing/2014/main" id="{0F978C68-2390-1784-EA7E-03219188C53E}"/>
              </a:ext>
            </a:extLst>
          </p:cNvPr>
          <p:cNvPicPr>
            <a:picLocks noChangeAspect="1"/>
          </p:cNvPicPr>
          <p:nvPr/>
        </p:nvPicPr>
        <p:blipFill>
          <a:blip r:embed="rId5"/>
          <a:stretch>
            <a:fillRect/>
          </a:stretch>
        </p:blipFill>
        <p:spPr>
          <a:xfrm>
            <a:off x="511919" y="4800688"/>
            <a:ext cx="2379134" cy="993703"/>
          </a:xfrm>
          <a:prstGeom prst="rect">
            <a:avLst/>
          </a:prstGeom>
        </p:spPr>
      </p:pic>
      <p:sp>
        <p:nvSpPr>
          <p:cNvPr id="15" name="Textfeld 14">
            <a:extLst>
              <a:ext uri="{FF2B5EF4-FFF2-40B4-BE49-F238E27FC236}">
                <a16:creationId xmlns:a16="http://schemas.microsoft.com/office/drawing/2014/main" id="{3B6F96D2-9B26-3021-7865-A57E71717694}"/>
              </a:ext>
            </a:extLst>
          </p:cNvPr>
          <p:cNvSpPr txBox="1"/>
          <p:nvPr/>
        </p:nvSpPr>
        <p:spPr>
          <a:xfrm>
            <a:off x="6645405" y="2574698"/>
            <a:ext cx="1707006" cy="584775"/>
          </a:xfrm>
          <a:prstGeom prst="rect">
            <a:avLst/>
          </a:prstGeom>
          <a:noFill/>
        </p:spPr>
        <p:txBody>
          <a:bodyPr wrap="none" rtlCol="0">
            <a:spAutoFit/>
          </a:bodyPr>
          <a:lstStyle/>
          <a:p>
            <a:pPr algn="ctr"/>
            <a:r>
              <a:rPr lang="de-DE" sz="1600" dirty="0">
                <a:latin typeface="Avenir Book" panose="02000503020000020003" pitchFamily="2" charset="0"/>
              </a:rPr>
              <a:t>Das reichste </a:t>
            </a:r>
            <a:r>
              <a:rPr lang="de-DE" sz="1600" b="1" dirty="0">
                <a:latin typeface="Avenir Book" panose="02000503020000020003" pitchFamily="2" charset="0"/>
              </a:rPr>
              <a:t>1 %</a:t>
            </a:r>
          </a:p>
          <a:p>
            <a:pPr algn="ctr"/>
            <a:r>
              <a:rPr lang="de-DE" sz="1600" dirty="0">
                <a:latin typeface="Avenir Book" panose="02000503020000020003" pitchFamily="2" charset="0"/>
              </a:rPr>
              <a:t>verursacht </a:t>
            </a:r>
            <a:r>
              <a:rPr lang="de-DE" sz="1600" b="1" dirty="0">
                <a:latin typeface="Avenir Book" panose="02000503020000020003" pitchFamily="2" charset="0"/>
              </a:rPr>
              <a:t>101 t</a:t>
            </a:r>
          </a:p>
        </p:txBody>
      </p:sp>
      <p:sp>
        <p:nvSpPr>
          <p:cNvPr id="16" name="Textfeld 15">
            <a:extLst>
              <a:ext uri="{FF2B5EF4-FFF2-40B4-BE49-F238E27FC236}">
                <a16:creationId xmlns:a16="http://schemas.microsoft.com/office/drawing/2014/main" id="{ECD674F4-A563-D392-E793-4267DC04CAC7}"/>
              </a:ext>
            </a:extLst>
          </p:cNvPr>
          <p:cNvSpPr txBox="1"/>
          <p:nvPr/>
        </p:nvSpPr>
        <p:spPr>
          <a:xfrm>
            <a:off x="774531" y="5215200"/>
            <a:ext cx="1842172" cy="584775"/>
          </a:xfrm>
          <a:prstGeom prst="rect">
            <a:avLst/>
          </a:prstGeom>
          <a:noFill/>
        </p:spPr>
        <p:txBody>
          <a:bodyPr wrap="none" rtlCol="0">
            <a:spAutoFit/>
          </a:bodyPr>
          <a:lstStyle/>
          <a:p>
            <a:pPr algn="ctr"/>
            <a:r>
              <a:rPr lang="de-DE" sz="1600" dirty="0">
                <a:latin typeface="Avenir Book" panose="02000503020000020003" pitchFamily="2" charset="0"/>
              </a:rPr>
              <a:t>Die ärmeren </a:t>
            </a:r>
            <a:r>
              <a:rPr lang="de-DE" sz="1600" b="1" dirty="0">
                <a:latin typeface="Avenir Book" panose="02000503020000020003" pitchFamily="2" charset="0"/>
              </a:rPr>
              <a:t>50 %</a:t>
            </a:r>
          </a:p>
          <a:p>
            <a:pPr algn="ctr"/>
            <a:r>
              <a:rPr lang="de-DE" sz="1600" dirty="0">
                <a:latin typeface="Avenir Book" panose="02000503020000020003" pitchFamily="2" charset="0"/>
              </a:rPr>
              <a:t>verursachen </a:t>
            </a:r>
            <a:r>
              <a:rPr lang="de-DE" sz="1600" b="1" dirty="0">
                <a:latin typeface="Avenir Book" panose="02000503020000020003" pitchFamily="2" charset="0"/>
              </a:rPr>
              <a:t>1,4 t</a:t>
            </a:r>
          </a:p>
        </p:txBody>
      </p:sp>
      <p:sp>
        <p:nvSpPr>
          <p:cNvPr id="17" name="Textfeld 16">
            <a:extLst>
              <a:ext uri="{FF2B5EF4-FFF2-40B4-BE49-F238E27FC236}">
                <a16:creationId xmlns:a16="http://schemas.microsoft.com/office/drawing/2014/main" id="{896F1DBA-2B97-12E1-BD55-E389D50C8967}"/>
              </a:ext>
            </a:extLst>
          </p:cNvPr>
          <p:cNvSpPr txBox="1"/>
          <p:nvPr/>
        </p:nvSpPr>
        <p:spPr>
          <a:xfrm>
            <a:off x="3683459" y="5021342"/>
            <a:ext cx="1766830" cy="584775"/>
          </a:xfrm>
          <a:prstGeom prst="rect">
            <a:avLst/>
          </a:prstGeom>
          <a:noFill/>
        </p:spPr>
        <p:txBody>
          <a:bodyPr wrap="none" rtlCol="0">
            <a:spAutoFit/>
          </a:bodyPr>
          <a:lstStyle/>
          <a:p>
            <a:pPr algn="ctr"/>
            <a:r>
              <a:rPr lang="de-DE" sz="1600" dirty="0">
                <a:latin typeface="Avenir Book" panose="02000503020000020003" pitchFamily="2" charset="0"/>
              </a:rPr>
              <a:t>Die oberen </a:t>
            </a:r>
            <a:r>
              <a:rPr lang="de-DE" sz="1600" b="1" dirty="0">
                <a:latin typeface="Avenir Book" panose="02000503020000020003" pitchFamily="2" charset="0"/>
              </a:rPr>
              <a:t>40 %</a:t>
            </a:r>
          </a:p>
          <a:p>
            <a:pPr algn="ctr"/>
            <a:r>
              <a:rPr lang="de-DE" sz="1600" dirty="0">
                <a:latin typeface="Avenir Book" panose="02000503020000020003" pitchFamily="2" charset="0"/>
              </a:rPr>
              <a:t>verursachen </a:t>
            </a:r>
            <a:r>
              <a:rPr lang="de-DE" sz="1600" b="1" dirty="0">
                <a:latin typeface="Avenir Book" panose="02000503020000020003" pitchFamily="2" charset="0"/>
              </a:rPr>
              <a:t>6,1 t</a:t>
            </a:r>
          </a:p>
        </p:txBody>
      </p:sp>
      <p:sp>
        <p:nvSpPr>
          <p:cNvPr id="18" name="Textfeld 17">
            <a:extLst>
              <a:ext uri="{FF2B5EF4-FFF2-40B4-BE49-F238E27FC236}">
                <a16:creationId xmlns:a16="http://schemas.microsoft.com/office/drawing/2014/main" id="{CC1077A1-0637-D7D2-D3F5-564877D22C92}"/>
              </a:ext>
            </a:extLst>
          </p:cNvPr>
          <p:cNvSpPr txBox="1"/>
          <p:nvPr/>
        </p:nvSpPr>
        <p:spPr>
          <a:xfrm>
            <a:off x="6544416" y="4999033"/>
            <a:ext cx="1908985" cy="584775"/>
          </a:xfrm>
          <a:prstGeom prst="rect">
            <a:avLst/>
          </a:prstGeom>
          <a:noFill/>
        </p:spPr>
        <p:txBody>
          <a:bodyPr wrap="none" rtlCol="0">
            <a:spAutoFit/>
          </a:bodyPr>
          <a:lstStyle/>
          <a:p>
            <a:pPr algn="ctr"/>
            <a:r>
              <a:rPr lang="de-DE" sz="1600" dirty="0">
                <a:latin typeface="Avenir Book" panose="02000503020000020003" pitchFamily="2" charset="0"/>
              </a:rPr>
              <a:t>Die reichsten </a:t>
            </a:r>
            <a:r>
              <a:rPr lang="de-DE" sz="1600" b="1" dirty="0">
                <a:latin typeface="Avenir Book" panose="02000503020000020003" pitchFamily="2" charset="0"/>
              </a:rPr>
              <a:t>10 %</a:t>
            </a:r>
          </a:p>
          <a:p>
            <a:pPr algn="ctr"/>
            <a:r>
              <a:rPr lang="de-DE" sz="1600" dirty="0">
                <a:latin typeface="Avenir Book" panose="02000503020000020003" pitchFamily="2" charset="0"/>
              </a:rPr>
              <a:t>verursachen </a:t>
            </a:r>
            <a:r>
              <a:rPr lang="de-DE" sz="1600" b="1" dirty="0">
                <a:latin typeface="Avenir Book" panose="02000503020000020003" pitchFamily="2" charset="0"/>
              </a:rPr>
              <a:t>28,7 t</a:t>
            </a:r>
          </a:p>
        </p:txBody>
      </p:sp>
    </p:spTree>
    <p:extLst>
      <p:ext uri="{BB962C8B-B14F-4D97-AF65-F5344CB8AC3E}">
        <p14:creationId xmlns:p14="http://schemas.microsoft.com/office/powerpoint/2010/main" val="2064927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1A711D7-8796-F8C9-0EE7-7A4C7D202586}"/>
              </a:ext>
            </a:extLst>
          </p:cNvPr>
          <p:cNvSpPr>
            <a:spLocks noGrp="1"/>
          </p:cNvSpPr>
          <p:nvPr>
            <p:ph type="sldNum" sz="quarter" idx="12"/>
          </p:nvPr>
        </p:nvSpPr>
        <p:spPr/>
        <p:txBody>
          <a:bodyPr/>
          <a:lstStyle/>
          <a:p>
            <a:fld id="{B7C2DEF3-E1FD-5D4D-9F1F-FDE0EB2664A4}" type="slidenum">
              <a:rPr lang="de-DE" smtClean="0"/>
              <a:t>13</a:t>
            </a:fld>
            <a:endParaRPr lang="de-DE"/>
          </a:p>
        </p:txBody>
      </p:sp>
      <p:sp>
        <p:nvSpPr>
          <p:cNvPr id="11" name="Textfeld 10">
            <a:extLst>
              <a:ext uri="{FF2B5EF4-FFF2-40B4-BE49-F238E27FC236}">
                <a16:creationId xmlns:a16="http://schemas.microsoft.com/office/drawing/2014/main" id="{E81990D8-BCFA-8013-FE85-05650607F06F}"/>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Demokratie &amp; </a:t>
            </a:r>
            <a:r>
              <a:rPr lang="de-DE" sz="2500" dirty="0">
                <a:solidFill>
                  <a:srgbClr val="FF632E"/>
                </a:solidFill>
                <a:latin typeface="Avenir Book" panose="02000503020000020003" pitchFamily="2" charset="0"/>
              </a:rPr>
              <a:t>Umwelt</a:t>
            </a:r>
            <a:endParaRPr lang="de-US" sz="2500" dirty="0">
              <a:solidFill>
                <a:srgbClr val="FF632E"/>
              </a:solidFill>
              <a:latin typeface="Avenir Book" panose="02000503020000020003" pitchFamily="2" charset="0"/>
            </a:endParaRPr>
          </a:p>
        </p:txBody>
      </p:sp>
      <p:pic>
        <p:nvPicPr>
          <p:cNvPr id="2" name="Inhaltsplatzhalter 5">
            <a:extLst>
              <a:ext uri="{FF2B5EF4-FFF2-40B4-BE49-F238E27FC236}">
                <a16:creationId xmlns:a16="http://schemas.microsoft.com/office/drawing/2014/main" id="{4EA164FC-6BA7-7D45-FEF6-3DC28C5EA59C}"/>
              </a:ext>
            </a:extLst>
          </p:cNvPr>
          <p:cNvPicPr>
            <a:picLocks noGrp="1" noChangeAspect="1"/>
          </p:cNvPicPr>
          <p:nvPr>
            <p:ph idx="1"/>
          </p:nvPr>
        </p:nvPicPr>
        <p:blipFill>
          <a:blip r:embed="rId2"/>
          <a:stretch>
            <a:fillRect/>
          </a:stretch>
        </p:blipFill>
        <p:spPr>
          <a:xfrm>
            <a:off x="0" y="960152"/>
            <a:ext cx="9144000" cy="5140611"/>
          </a:xfrm>
        </p:spPr>
      </p:pic>
      <p:sp>
        <p:nvSpPr>
          <p:cNvPr id="7" name="Rechteck 6">
            <a:extLst>
              <a:ext uri="{FF2B5EF4-FFF2-40B4-BE49-F238E27FC236}">
                <a16:creationId xmlns:a16="http://schemas.microsoft.com/office/drawing/2014/main" id="{B2B0DFB5-94EA-A2C0-427F-6E51C2E1B6D7}"/>
              </a:ext>
            </a:extLst>
          </p:cNvPr>
          <p:cNvSpPr/>
          <p:nvPr/>
        </p:nvSpPr>
        <p:spPr>
          <a:xfrm>
            <a:off x="4829175" y="1997075"/>
            <a:ext cx="63500" cy="63500"/>
          </a:xfrm>
          <a:prstGeom prst="rect">
            <a:avLst/>
          </a:prstGeom>
          <a:solidFill>
            <a:srgbClr val="FF63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7E89C39-D0B4-D2DA-1E87-DAC4BCF03819}"/>
              </a:ext>
            </a:extLst>
          </p:cNvPr>
          <p:cNvPicPr>
            <a:picLocks noChangeAspect="1"/>
          </p:cNvPicPr>
          <p:nvPr/>
        </p:nvPicPr>
        <p:blipFill>
          <a:blip r:embed="rId3"/>
          <a:stretch>
            <a:fillRect/>
          </a:stretch>
        </p:blipFill>
        <p:spPr>
          <a:xfrm>
            <a:off x="2047875" y="2891005"/>
            <a:ext cx="5706940" cy="1905000"/>
          </a:xfrm>
          <a:prstGeom prst="rect">
            <a:avLst/>
          </a:prstGeom>
        </p:spPr>
      </p:pic>
      <p:sp>
        <p:nvSpPr>
          <p:cNvPr id="13" name="Textfeld 12">
            <a:extLst>
              <a:ext uri="{FF2B5EF4-FFF2-40B4-BE49-F238E27FC236}">
                <a16:creationId xmlns:a16="http://schemas.microsoft.com/office/drawing/2014/main" id="{0D999551-05B0-3D13-48CA-299E20376C7C}"/>
              </a:ext>
            </a:extLst>
          </p:cNvPr>
          <p:cNvSpPr txBox="1"/>
          <p:nvPr/>
        </p:nvSpPr>
        <p:spPr>
          <a:xfrm>
            <a:off x="1888486" y="3084464"/>
            <a:ext cx="6008376" cy="1415772"/>
          </a:xfrm>
          <a:prstGeom prst="rect">
            <a:avLst/>
          </a:prstGeom>
          <a:noFill/>
        </p:spPr>
        <p:txBody>
          <a:bodyPr wrap="none" rtlCol="0">
            <a:spAutoFit/>
          </a:bodyPr>
          <a:lstStyle/>
          <a:p>
            <a:pPr algn="ctr"/>
            <a:r>
              <a:rPr lang="de-DE" dirty="0">
                <a:latin typeface="Avenir Book" panose="02000503020000020003" pitchFamily="2" charset="0"/>
              </a:rPr>
              <a:t>Das reichste 1 % verursacht 101 t</a:t>
            </a:r>
          </a:p>
          <a:p>
            <a:pPr algn="ctr"/>
            <a:endParaRPr lang="de-DE" dirty="0">
              <a:latin typeface="Avenir Book" panose="02000503020000020003" pitchFamily="2" charset="0"/>
            </a:endParaRPr>
          </a:p>
          <a:p>
            <a:pPr algn="ctr"/>
            <a:r>
              <a:rPr lang="de-DE" sz="2500" dirty="0">
                <a:latin typeface="Avenir Book" panose="02000503020000020003" pitchFamily="2" charset="0"/>
              </a:rPr>
              <a:t>Roman Abramowitsch verursacht (privat) </a:t>
            </a:r>
          </a:p>
          <a:p>
            <a:pPr algn="ctr"/>
            <a:r>
              <a:rPr lang="de-DE" sz="2500" dirty="0">
                <a:latin typeface="Avenir Book" panose="02000503020000020003" pitchFamily="2" charset="0"/>
              </a:rPr>
              <a:t>den Rest der Folie</a:t>
            </a:r>
          </a:p>
        </p:txBody>
      </p:sp>
    </p:spTree>
    <p:extLst>
      <p:ext uri="{BB962C8B-B14F-4D97-AF65-F5344CB8AC3E}">
        <p14:creationId xmlns:p14="http://schemas.microsoft.com/office/powerpoint/2010/main" val="3323260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B46787-8F13-41FC-8DCE-EC17D5A8C2E9}"/>
              </a:ext>
            </a:extLst>
          </p:cNvPr>
          <p:cNvPicPr>
            <a:picLocks noChangeAspect="1"/>
          </p:cNvPicPr>
          <p:nvPr/>
        </p:nvPicPr>
        <p:blipFill>
          <a:blip r:embed="rId2"/>
          <a:stretch>
            <a:fillRect/>
          </a:stretch>
        </p:blipFill>
        <p:spPr>
          <a:xfrm>
            <a:off x="0" y="0"/>
            <a:ext cx="9144000" cy="6100764"/>
          </a:xfrm>
          <a:prstGeom prst="rect">
            <a:avLst/>
          </a:prstGeom>
        </p:spPr>
      </p:pic>
      <p:sp>
        <p:nvSpPr>
          <p:cNvPr id="3" name="Textfeld 2">
            <a:extLst>
              <a:ext uri="{FF2B5EF4-FFF2-40B4-BE49-F238E27FC236}">
                <a16:creationId xmlns:a16="http://schemas.microsoft.com/office/drawing/2014/main" id="{D39C72CB-2FF0-D470-78D5-CFAF908D21B7}"/>
              </a:ext>
            </a:extLst>
          </p:cNvPr>
          <p:cNvSpPr txBox="1"/>
          <p:nvPr/>
        </p:nvSpPr>
        <p:spPr>
          <a:xfrm>
            <a:off x="628650" y="2121764"/>
            <a:ext cx="6020366" cy="1200329"/>
          </a:xfrm>
          <a:prstGeom prst="rect">
            <a:avLst/>
          </a:prstGeom>
          <a:noFill/>
        </p:spPr>
        <p:txBody>
          <a:bodyPr wrap="none" rtlCol="0">
            <a:spAutoFit/>
          </a:bodyPr>
          <a:lstStyle/>
          <a:p>
            <a:r>
              <a:rPr lang="de-DE" dirty="0">
                <a:latin typeface="Avenir Book" panose="02000503020000020003" pitchFamily="2" charset="0"/>
              </a:rPr>
              <a:t>1. </a:t>
            </a:r>
            <a:r>
              <a:rPr lang="de-DE" dirty="0">
                <a:solidFill>
                  <a:srgbClr val="FF632E"/>
                </a:solidFill>
                <a:latin typeface="Avenir Book" panose="02000503020000020003" pitchFamily="2" charset="0"/>
              </a:rPr>
              <a:t>Erben (ohne ErbSt) vergrößert Vermögensungleichheit</a:t>
            </a:r>
            <a:endParaRPr lang="de-DE" sz="1800" dirty="0">
              <a:solidFill>
                <a:srgbClr val="FF632E"/>
              </a:solidFill>
              <a:latin typeface="Avenir Book" panose="02000503020000020003" pitchFamily="2" charset="0"/>
            </a:endParaRPr>
          </a:p>
          <a:p>
            <a:r>
              <a:rPr lang="de-DE" dirty="0">
                <a:latin typeface="Avenir Book" panose="02000503020000020003" pitchFamily="2" charset="0"/>
              </a:rPr>
              <a:t>2. </a:t>
            </a:r>
            <a:r>
              <a:rPr lang="de-DE" sz="1800" dirty="0">
                <a:latin typeface="Avenir Book" panose="02000503020000020003" pitchFamily="2" charset="0"/>
              </a:rPr>
              <a:t>Verstoß gegen 5 Gerechtigkeitsprinzipien</a:t>
            </a:r>
            <a:endParaRPr lang="de-US" dirty="0"/>
          </a:p>
          <a:p>
            <a:endParaRPr lang="de-US" dirty="0">
              <a:solidFill>
                <a:srgbClr val="FF632E"/>
              </a:solidFill>
            </a:endParaRPr>
          </a:p>
          <a:p>
            <a:endParaRPr lang="de-US" sz="1800" dirty="0">
              <a:solidFill>
                <a:srgbClr val="FF632E"/>
              </a:solidFill>
              <a:latin typeface="Avenir Book" panose="02000503020000020003" pitchFamily="2" charset="0"/>
            </a:endParaRPr>
          </a:p>
        </p:txBody>
      </p:sp>
      <p:sp>
        <p:nvSpPr>
          <p:cNvPr id="4" name="Foliennummernplatzhalter 3">
            <a:extLst>
              <a:ext uri="{FF2B5EF4-FFF2-40B4-BE49-F238E27FC236}">
                <a16:creationId xmlns:a16="http://schemas.microsoft.com/office/drawing/2014/main" id="{0F1D8E50-5FD2-06D0-6524-D369BFEF9804}"/>
              </a:ext>
            </a:extLst>
          </p:cNvPr>
          <p:cNvSpPr>
            <a:spLocks noGrp="1"/>
          </p:cNvSpPr>
          <p:nvPr>
            <p:ph type="sldNum" sz="quarter" idx="12"/>
          </p:nvPr>
        </p:nvSpPr>
        <p:spPr/>
        <p:txBody>
          <a:bodyPr/>
          <a:lstStyle/>
          <a:p>
            <a:fld id="{B7C2DEF3-E1FD-5D4D-9F1F-FDE0EB2664A4}" type="slidenum">
              <a:rPr lang="de-DE" smtClean="0"/>
              <a:t>14</a:t>
            </a:fld>
            <a:endParaRPr lang="de-DE"/>
          </a:p>
        </p:txBody>
      </p:sp>
      <p:sp>
        <p:nvSpPr>
          <p:cNvPr id="8" name="Textfeld 7">
            <a:extLst>
              <a:ext uri="{FF2B5EF4-FFF2-40B4-BE49-F238E27FC236}">
                <a16:creationId xmlns:a16="http://schemas.microsoft.com/office/drawing/2014/main" id="{37E95AAE-7F55-9456-1E89-237CEE3CD16D}"/>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a:t>
            </a:r>
            <a:r>
              <a:rPr lang="de-DE" sz="2500" dirty="0">
                <a:solidFill>
                  <a:srgbClr val="FF632E"/>
                </a:solidFill>
                <a:latin typeface="Avenir Book" panose="02000503020000020003" pitchFamily="2" charset="0"/>
              </a:rPr>
              <a:t>Demokratie</a:t>
            </a:r>
            <a:r>
              <a:rPr lang="de-DE" sz="2500" dirty="0">
                <a:latin typeface="Avenir Book" panose="02000503020000020003" pitchFamily="2" charset="0"/>
              </a:rPr>
              <a:t> &amp; Umwelt</a:t>
            </a:r>
            <a:endParaRPr lang="de-US" sz="2500" dirty="0">
              <a:latin typeface="Avenir Book" panose="02000503020000020003" pitchFamily="2" charset="0"/>
            </a:endParaRPr>
          </a:p>
        </p:txBody>
      </p:sp>
    </p:spTree>
    <p:extLst>
      <p:ext uri="{BB962C8B-B14F-4D97-AF65-F5344CB8AC3E}">
        <p14:creationId xmlns:p14="http://schemas.microsoft.com/office/powerpoint/2010/main" val="293424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B3C6C54C-B75C-8010-D1E6-6A70DB7FFA8D}"/>
              </a:ext>
            </a:extLst>
          </p:cNvPr>
          <p:cNvSpPr txBox="1"/>
          <p:nvPr/>
        </p:nvSpPr>
        <p:spPr>
          <a:xfrm>
            <a:off x="456769" y="1175282"/>
            <a:ext cx="8230458" cy="400110"/>
          </a:xfrm>
          <a:prstGeom prst="rect">
            <a:avLst/>
          </a:prstGeom>
          <a:noFill/>
        </p:spPr>
        <p:txBody>
          <a:bodyPr wrap="none" rtlCol="0">
            <a:spAutoFit/>
          </a:bodyPr>
          <a:lstStyle/>
          <a:p>
            <a:r>
              <a:rPr lang="de-DE" sz="2000" dirty="0">
                <a:latin typeface="Avenir Book" panose="02000503020000020003" pitchFamily="2" charset="0"/>
              </a:rPr>
              <a:t>Anteil des Vermögens des reichsten 1% in Deutschland, 1895 bis 2020</a:t>
            </a:r>
          </a:p>
        </p:txBody>
      </p:sp>
      <p:sp>
        <p:nvSpPr>
          <p:cNvPr id="2" name="Foliennummernplatzhalter 1">
            <a:extLst>
              <a:ext uri="{FF2B5EF4-FFF2-40B4-BE49-F238E27FC236}">
                <a16:creationId xmlns:a16="http://schemas.microsoft.com/office/drawing/2014/main" id="{14424BDF-A7AC-BEF5-AD01-C712B9A5D154}"/>
              </a:ext>
            </a:extLst>
          </p:cNvPr>
          <p:cNvSpPr>
            <a:spLocks noGrp="1"/>
          </p:cNvSpPr>
          <p:nvPr>
            <p:ph type="sldNum" sz="quarter" idx="12"/>
          </p:nvPr>
        </p:nvSpPr>
        <p:spPr/>
        <p:txBody>
          <a:bodyPr/>
          <a:lstStyle/>
          <a:p>
            <a:fld id="{B7C2DEF3-E1FD-5D4D-9F1F-FDE0EB2664A4}" type="slidenum">
              <a:rPr lang="de-DE" smtClean="0"/>
              <a:t>15</a:t>
            </a:fld>
            <a:endParaRPr lang="de-DE"/>
          </a:p>
        </p:txBody>
      </p:sp>
      <p:sp>
        <p:nvSpPr>
          <p:cNvPr id="5" name="Textfeld 4">
            <a:extLst>
              <a:ext uri="{FF2B5EF4-FFF2-40B4-BE49-F238E27FC236}">
                <a16:creationId xmlns:a16="http://schemas.microsoft.com/office/drawing/2014/main" id="{1AEB8957-19A5-7A14-6256-2136B500F648}"/>
              </a:ext>
            </a:extLst>
          </p:cNvPr>
          <p:cNvSpPr txBox="1"/>
          <p:nvPr/>
        </p:nvSpPr>
        <p:spPr>
          <a:xfrm>
            <a:off x="0" y="5853536"/>
            <a:ext cx="4572000" cy="207749"/>
          </a:xfrm>
          <a:prstGeom prst="rect">
            <a:avLst/>
          </a:prstGeom>
          <a:noFill/>
        </p:spPr>
        <p:txBody>
          <a:bodyPr wrap="square">
            <a:spAutoFit/>
          </a:bodyPr>
          <a:lstStyle/>
          <a:p>
            <a:r>
              <a:rPr lang="en-US" sz="750" dirty="0">
                <a:solidFill>
                  <a:srgbClr val="000000"/>
                </a:solidFill>
                <a:effectLst/>
                <a:ea typeface="Calibri" panose="020F0502020204030204" pitchFamily="34" charset="0"/>
              </a:rPr>
              <a:t>Quelle: Albers et al. 2020; DIW 2020.</a:t>
            </a:r>
            <a:r>
              <a:rPr lang="de-US" sz="750" dirty="0">
                <a:effectLst/>
              </a:rPr>
              <a:t> </a:t>
            </a:r>
            <a:endParaRPr lang="de-US" sz="750" dirty="0"/>
          </a:p>
        </p:txBody>
      </p:sp>
      <p:sp>
        <p:nvSpPr>
          <p:cNvPr id="3" name="Textfeld 2">
            <a:extLst>
              <a:ext uri="{FF2B5EF4-FFF2-40B4-BE49-F238E27FC236}">
                <a16:creationId xmlns:a16="http://schemas.microsoft.com/office/drawing/2014/main" id="{0C03B481-B7CD-4D54-ED98-C7A049F4BFEB}"/>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a:t>
            </a:r>
            <a:r>
              <a:rPr lang="de-DE" sz="2500" dirty="0">
                <a:solidFill>
                  <a:srgbClr val="FF632E"/>
                </a:solidFill>
                <a:latin typeface="Avenir Book" panose="02000503020000020003" pitchFamily="2" charset="0"/>
              </a:rPr>
              <a:t>Demokratie</a:t>
            </a:r>
            <a:r>
              <a:rPr lang="de-DE" sz="2500" dirty="0">
                <a:latin typeface="Avenir Book" panose="02000503020000020003" pitchFamily="2" charset="0"/>
              </a:rPr>
              <a:t> &amp; Umwelt</a:t>
            </a:r>
            <a:endParaRPr lang="de-US" sz="2500" dirty="0">
              <a:latin typeface="Avenir Book" panose="02000503020000020003" pitchFamily="2" charset="0"/>
            </a:endParaRPr>
          </a:p>
        </p:txBody>
      </p:sp>
      <p:graphicFrame>
        <p:nvGraphicFramePr>
          <p:cNvPr id="4" name="Diagramm 3">
            <a:extLst>
              <a:ext uri="{FF2B5EF4-FFF2-40B4-BE49-F238E27FC236}">
                <a16:creationId xmlns:a16="http://schemas.microsoft.com/office/drawing/2014/main" id="{BE187CE0-31B3-08C9-8625-F7F64900A35C}"/>
              </a:ext>
            </a:extLst>
          </p:cNvPr>
          <p:cNvGraphicFramePr/>
          <p:nvPr>
            <p:extLst>
              <p:ext uri="{D42A27DB-BD31-4B8C-83A1-F6EECF244321}">
                <p14:modId xmlns:p14="http://schemas.microsoft.com/office/powerpoint/2010/main" val="1628129567"/>
              </p:ext>
            </p:extLst>
          </p:nvPr>
        </p:nvGraphicFramePr>
        <p:xfrm>
          <a:off x="1411603" y="1759178"/>
          <a:ext cx="5835017" cy="3997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37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87A28-C446-F197-0AFE-B9681CDA5AE6}"/>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F97A3C1E-2C10-F3E3-4BB1-2D4559AB5A9A}"/>
              </a:ext>
            </a:extLst>
          </p:cNvPr>
          <p:cNvPicPr>
            <a:picLocks noChangeAspect="1"/>
          </p:cNvPicPr>
          <p:nvPr/>
        </p:nvPicPr>
        <p:blipFill>
          <a:blip r:embed="rId2"/>
          <a:stretch>
            <a:fillRect/>
          </a:stretch>
        </p:blipFill>
        <p:spPr>
          <a:xfrm>
            <a:off x="0" y="3747"/>
            <a:ext cx="9144000" cy="6097016"/>
          </a:xfrm>
          <a:prstGeom prst="rect">
            <a:avLst/>
          </a:prstGeom>
        </p:spPr>
      </p:pic>
      <p:sp>
        <p:nvSpPr>
          <p:cNvPr id="5" name="Textfeld 4">
            <a:extLst>
              <a:ext uri="{FF2B5EF4-FFF2-40B4-BE49-F238E27FC236}">
                <a16:creationId xmlns:a16="http://schemas.microsoft.com/office/drawing/2014/main" id="{B66C2800-ABE3-98BB-204C-691AF5845591}"/>
              </a:ext>
            </a:extLst>
          </p:cNvPr>
          <p:cNvSpPr txBox="1"/>
          <p:nvPr/>
        </p:nvSpPr>
        <p:spPr>
          <a:xfrm>
            <a:off x="155155" y="1120933"/>
            <a:ext cx="5327099" cy="646331"/>
          </a:xfrm>
          <a:prstGeom prst="rect">
            <a:avLst/>
          </a:prstGeom>
          <a:noFill/>
        </p:spPr>
        <p:txBody>
          <a:bodyPr wrap="none" rtlCol="0">
            <a:spAutoFit/>
          </a:bodyPr>
          <a:lstStyle/>
          <a:p>
            <a:r>
              <a:rPr lang="de-DE" dirty="0">
                <a:latin typeface="Avenir Book" panose="02000503020000020003" pitchFamily="2" charset="0"/>
              </a:rPr>
              <a:t>Wie viele Familien besitzen mehr Vermögen </a:t>
            </a:r>
          </a:p>
          <a:p>
            <a:r>
              <a:rPr lang="de-DE" dirty="0">
                <a:latin typeface="Avenir Book" panose="02000503020000020003" pitchFamily="2" charset="0"/>
              </a:rPr>
              <a:t>als die ärmere Hälfte der deutschen Bevölkerung?</a:t>
            </a:r>
          </a:p>
        </p:txBody>
      </p:sp>
      <p:pic>
        <p:nvPicPr>
          <p:cNvPr id="12" name="Grafik 11" descr="Ein Bild, das weiß, Design enthält.&#10;&#10;Automatisch generierte Beschreibung">
            <a:extLst>
              <a:ext uri="{FF2B5EF4-FFF2-40B4-BE49-F238E27FC236}">
                <a16:creationId xmlns:a16="http://schemas.microsoft.com/office/drawing/2014/main" id="{DD4CAE4F-98D0-C3EF-CDBB-16E413D3E9AA}"/>
              </a:ext>
            </a:extLst>
          </p:cNvPr>
          <p:cNvPicPr>
            <a:picLocks noChangeAspect="1"/>
          </p:cNvPicPr>
          <p:nvPr/>
        </p:nvPicPr>
        <p:blipFill>
          <a:blip r:embed="rId3"/>
          <a:stretch>
            <a:fillRect/>
          </a:stretch>
        </p:blipFill>
        <p:spPr>
          <a:xfrm>
            <a:off x="367553" y="1828819"/>
            <a:ext cx="4621697" cy="3343816"/>
          </a:xfrm>
          <a:prstGeom prst="rect">
            <a:avLst/>
          </a:prstGeom>
        </p:spPr>
      </p:pic>
      <p:sp>
        <p:nvSpPr>
          <p:cNvPr id="3" name="Foliennummernplatzhalter 2">
            <a:extLst>
              <a:ext uri="{FF2B5EF4-FFF2-40B4-BE49-F238E27FC236}">
                <a16:creationId xmlns:a16="http://schemas.microsoft.com/office/drawing/2014/main" id="{95CC0ADA-A1B8-CAC5-0D31-862A1A70DB56}"/>
              </a:ext>
            </a:extLst>
          </p:cNvPr>
          <p:cNvSpPr>
            <a:spLocks noGrp="1"/>
          </p:cNvSpPr>
          <p:nvPr>
            <p:ph type="sldNum" sz="quarter" idx="12"/>
          </p:nvPr>
        </p:nvSpPr>
        <p:spPr/>
        <p:txBody>
          <a:bodyPr/>
          <a:lstStyle/>
          <a:p>
            <a:fld id="{B7C2DEF3-E1FD-5D4D-9F1F-FDE0EB2664A4}" type="slidenum">
              <a:rPr lang="de-DE" smtClean="0"/>
              <a:t>16</a:t>
            </a:fld>
            <a:endParaRPr lang="de-DE"/>
          </a:p>
        </p:txBody>
      </p:sp>
      <p:pic>
        <p:nvPicPr>
          <p:cNvPr id="7" name="Grafik 6">
            <a:extLst>
              <a:ext uri="{FF2B5EF4-FFF2-40B4-BE49-F238E27FC236}">
                <a16:creationId xmlns:a16="http://schemas.microsoft.com/office/drawing/2014/main" id="{6E567321-058B-3B6B-63A1-501438C9F649}"/>
              </a:ext>
            </a:extLst>
          </p:cNvPr>
          <p:cNvPicPr>
            <a:picLocks noChangeAspect="1"/>
          </p:cNvPicPr>
          <p:nvPr/>
        </p:nvPicPr>
        <p:blipFill>
          <a:blip r:embed="rId4"/>
          <a:stretch>
            <a:fillRect/>
          </a:stretch>
        </p:blipFill>
        <p:spPr>
          <a:xfrm>
            <a:off x="7155180" y="2345530"/>
            <a:ext cx="1143000" cy="588169"/>
          </a:xfrm>
          <a:prstGeom prst="rect">
            <a:avLst/>
          </a:prstGeom>
        </p:spPr>
      </p:pic>
      <p:sp>
        <p:nvSpPr>
          <p:cNvPr id="8" name="Textfeld 7">
            <a:extLst>
              <a:ext uri="{FF2B5EF4-FFF2-40B4-BE49-F238E27FC236}">
                <a16:creationId xmlns:a16="http://schemas.microsoft.com/office/drawing/2014/main" id="{E3D39A57-05B0-E66A-DF2F-2CDC9C1E5B9F}"/>
              </a:ext>
            </a:extLst>
          </p:cNvPr>
          <p:cNvSpPr txBox="1"/>
          <p:nvPr/>
        </p:nvSpPr>
        <p:spPr>
          <a:xfrm>
            <a:off x="7162800" y="2432508"/>
            <a:ext cx="1047082" cy="584775"/>
          </a:xfrm>
          <a:prstGeom prst="rect">
            <a:avLst/>
          </a:prstGeom>
          <a:noFill/>
        </p:spPr>
        <p:txBody>
          <a:bodyPr wrap="none" rtlCol="0">
            <a:spAutoFit/>
          </a:bodyPr>
          <a:lstStyle/>
          <a:p>
            <a:r>
              <a:rPr lang="de-DE" sz="1600" dirty="0">
                <a:latin typeface="Avenir Book" panose="02000503020000020003" pitchFamily="2" charset="0"/>
              </a:rPr>
              <a:t>42 Mio.</a:t>
            </a:r>
          </a:p>
          <a:p>
            <a:r>
              <a:rPr lang="de-DE" sz="1600" dirty="0">
                <a:latin typeface="Avenir Book" panose="02000503020000020003" pitchFamily="2" charset="0"/>
              </a:rPr>
              <a:t>Deutsche</a:t>
            </a:r>
          </a:p>
        </p:txBody>
      </p:sp>
    </p:spTree>
    <p:extLst>
      <p:ext uri="{BB962C8B-B14F-4D97-AF65-F5344CB8AC3E}">
        <p14:creationId xmlns:p14="http://schemas.microsoft.com/office/powerpoint/2010/main" val="2901555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87A28-C446-F197-0AFE-B9681CDA5AE6}"/>
              </a:ext>
            </a:extLst>
          </p:cNvPr>
          <p:cNvSpPr>
            <a:spLocks noGrp="1"/>
          </p:cNvSpPr>
          <p:nvPr>
            <p:ph type="title"/>
          </p:nvPr>
        </p:nvSpPr>
        <p:spPr/>
        <p:txBody>
          <a:bodyPr/>
          <a:lstStyle/>
          <a:p>
            <a:endParaRPr lang="de-DE"/>
          </a:p>
        </p:txBody>
      </p:sp>
      <p:pic>
        <p:nvPicPr>
          <p:cNvPr id="9" name="Inhaltsplatzhalter 8" descr="Ein Bild, das Text, Flugzeug, Himmel, Wolke enthält.&#10;&#10;Automatisch generierte Beschreibung">
            <a:extLst>
              <a:ext uri="{FF2B5EF4-FFF2-40B4-BE49-F238E27FC236}">
                <a16:creationId xmlns:a16="http://schemas.microsoft.com/office/drawing/2014/main" id="{DFA66063-D23D-249B-B434-BD0638C1515B}"/>
              </a:ext>
            </a:extLst>
          </p:cNvPr>
          <p:cNvPicPr>
            <a:picLocks noGrp="1" noChangeAspect="1"/>
          </p:cNvPicPr>
          <p:nvPr>
            <p:ph idx="1"/>
          </p:nvPr>
        </p:nvPicPr>
        <p:blipFill>
          <a:blip r:embed="rId2"/>
          <a:stretch>
            <a:fillRect/>
          </a:stretch>
        </p:blipFill>
        <p:spPr>
          <a:xfrm>
            <a:off x="3108924" y="1624013"/>
            <a:ext cx="2926152" cy="3870325"/>
          </a:xfrm>
        </p:spPr>
      </p:pic>
      <p:pic>
        <p:nvPicPr>
          <p:cNvPr id="4" name="Grafik 3">
            <a:extLst>
              <a:ext uri="{FF2B5EF4-FFF2-40B4-BE49-F238E27FC236}">
                <a16:creationId xmlns:a16="http://schemas.microsoft.com/office/drawing/2014/main" id="{F97A3C1E-2C10-F3E3-4BB1-2D4559AB5A9A}"/>
              </a:ext>
            </a:extLst>
          </p:cNvPr>
          <p:cNvPicPr>
            <a:picLocks noChangeAspect="1"/>
          </p:cNvPicPr>
          <p:nvPr/>
        </p:nvPicPr>
        <p:blipFill>
          <a:blip r:embed="rId3"/>
          <a:stretch>
            <a:fillRect/>
          </a:stretch>
        </p:blipFill>
        <p:spPr>
          <a:xfrm>
            <a:off x="0" y="0"/>
            <a:ext cx="9144000" cy="6097016"/>
          </a:xfrm>
          <a:prstGeom prst="rect">
            <a:avLst/>
          </a:prstGeom>
        </p:spPr>
      </p:pic>
      <p:pic>
        <p:nvPicPr>
          <p:cNvPr id="6" name="Grafik 5" descr="Ein Bild, das weiß, Design enthält.&#10;&#10;Automatisch generierte Beschreibung">
            <a:extLst>
              <a:ext uri="{FF2B5EF4-FFF2-40B4-BE49-F238E27FC236}">
                <a16:creationId xmlns:a16="http://schemas.microsoft.com/office/drawing/2014/main" id="{D990CFB1-454B-1EF2-6EA4-DF7D3FB23BE6}"/>
              </a:ext>
            </a:extLst>
          </p:cNvPr>
          <p:cNvPicPr>
            <a:picLocks noChangeAspect="1"/>
          </p:cNvPicPr>
          <p:nvPr/>
        </p:nvPicPr>
        <p:blipFill>
          <a:blip r:embed="rId4"/>
          <a:stretch>
            <a:fillRect/>
          </a:stretch>
        </p:blipFill>
        <p:spPr>
          <a:xfrm>
            <a:off x="367553" y="4526303"/>
            <a:ext cx="4621697" cy="646331"/>
          </a:xfrm>
          <a:prstGeom prst="rect">
            <a:avLst/>
          </a:prstGeom>
        </p:spPr>
      </p:pic>
      <p:sp>
        <p:nvSpPr>
          <p:cNvPr id="7" name="Textfeld 6">
            <a:extLst>
              <a:ext uri="{FF2B5EF4-FFF2-40B4-BE49-F238E27FC236}">
                <a16:creationId xmlns:a16="http://schemas.microsoft.com/office/drawing/2014/main" id="{25DBEC9E-15B9-FD0B-D68A-980A9DCB4ABD}"/>
              </a:ext>
            </a:extLst>
          </p:cNvPr>
          <p:cNvSpPr txBox="1"/>
          <p:nvPr/>
        </p:nvSpPr>
        <p:spPr>
          <a:xfrm>
            <a:off x="754602" y="4468412"/>
            <a:ext cx="5682994" cy="646331"/>
          </a:xfrm>
          <a:prstGeom prst="rect">
            <a:avLst/>
          </a:prstGeom>
          <a:noFill/>
        </p:spPr>
        <p:txBody>
          <a:bodyPr wrap="square" rtlCol="0">
            <a:spAutoFit/>
          </a:bodyPr>
          <a:lstStyle/>
          <a:p>
            <a:r>
              <a:rPr lang="de-DE" dirty="0">
                <a:latin typeface="Avenir Book" panose="02000503020000020003" pitchFamily="2" charset="0"/>
              </a:rPr>
              <a:t>Susanne </a:t>
            </a:r>
            <a:r>
              <a:rPr lang="de-DE" dirty="0" err="1">
                <a:latin typeface="Avenir Book" panose="02000503020000020003" pitchFamily="2" charset="0"/>
              </a:rPr>
              <a:t>Klatten</a:t>
            </a:r>
            <a:r>
              <a:rPr lang="de-DE" dirty="0">
                <a:latin typeface="Avenir Book" panose="02000503020000020003" pitchFamily="2" charset="0"/>
              </a:rPr>
              <a:t>           Boehringer &amp;</a:t>
            </a:r>
          </a:p>
          <a:p>
            <a:r>
              <a:rPr lang="de-DE" dirty="0">
                <a:latin typeface="Avenir Book" panose="02000503020000020003" pitchFamily="2" charset="0"/>
              </a:rPr>
              <a:t>&amp; Stefan Quandt          von Baumbach</a:t>
            </a:r>
          </a:p>
        </p:txBody>
      </p:sp>
      <p:sp>
        <p:nvSpPr>
          <p:cNvPr id="5" name="Foliennummernplatzhalter 4">
            <a:extLst>
              <a:ext uri="{FF2B5EF4-FFF2-40B4-BE49-F238E27FC236}">
                <a16:creationId xmlns:a16="http://schemas.microsoft.com/office/drawing/2014/main" id="{A4F06049-44D6-53E3-7ADD-7840552B0042}"/>
              </a:ext>
            </a:extLst>
          </p:cNvPr>
          <p:cNvSpPr>
            <a:spLocks noGrp="1"/>
          </p:cNvSpPr>
          <p:nvPr>
            <p:ph type="sldNum" sz="quarter" idx="12"/>
          </p:nvPr>
        </p:nvSpPr>
        <p:spPr/>
        <p:txBody>
          <a:bodyPr/>
          <a:lstStyle/>
          <a:p>
            <a:fld id="{B7C2DEF3-E1FD-5D4D-9F1F-FDE0EB2664A4}" type="slidenum">
              <a:rPr lang="de-DE" smtClean="0"/>
              <a:t>17</a:t>
            </a:fld>
            <a:endParaRPr lang="de-DE"/>
          </a:p>
        </p:txBody>
      </p:sp>
      <p:pic>
        <p:nvPicPr>
          <p:cNvPr id="3" name="Grafik 2">
            <a:extLst>
              <a:ext uri="{FF2B5EF4-FFF2-40B4-BE49-F238E27FC236}">
                <a16:creationId xmlns:a16="http://schemas.microsoft.com/office/drawing/2014/main" id="{DEE95D3E-E1DB-CCFA-8057-B98ABCBCCB1F}"/>
              </a:ext>
            </a:extLst>
          </p:cNvPr>
          <p:cNvPicPr>
            <a:picLocks noChangeAspect="1"/>
          </p:cNvPicPr>
          <p:nvPr/>
        </p:nvPicPr>
        <p:blipFill>
          <a:blip r:embed="rId5"/>
          <a:stretch>
            <a:fillRect/>
          </a:stretch>
        </p:blipFill>
        <p:spPr>
          <a:xfrm>
            <a:off x="7155180" y="2345530"/>
            <a:ext cx="1143000" cy="588169"/>
          </a:xfrm>
          <a:prstGeom prst="rect">
            <a:avLst/>
          </a:prstGeom>
        </p:spPr>
      </p:pic>
      <p:sp>
        <p:nvSpPr>
          <p:cNvPr id="8" name="Textfeld 7">
            <a:extLst>
              <a:ext uri="{FF2B5EF4-FFF2-40B4-BE49-F238E27FC236}">
                <a16:creationId xmlns:a16="http://schemas.microsoft.com/office/drawing/2014/main" id="{516F70DD-E158-5395-26ED-14864A477168}"/>
              </a:ext>
            </a:extLst>
          </p:cNvPr>
          <p:cNvSpPr txBox="1"/>
          <p:nvPr/>
        </p:nvSpPr>
        <p:spPr>
          <a:xfrm>
            <a:off x="7162800" y="2432508"/>
            <a:ext cx="1047082" cy="584775"/>
          </a:xfrm>
          <a:prstGeom prst="rect">
            <a:avLst/>
          </a:prstGeom>
          <a:noFill/>
        </p:spPr>
        <p:txBody>
          <a:bodyPr wrap="none" rtlCol="0">
            <a:spAutoFit/>
          </a:bodyPr>
          <a:lstStyle/>
          <a:p>
            <a:r>
              <a:rPr lang="de-DE" sz="1600" dirty="0">
                <a:latin typeface="Avenir Book" panose="02000503020000020003" pitchFamily="2" charset="0"/>
              </a:rPr>
              <a:t>42 Mio.</a:t>
            </a:r>
          </a:p>
          <a:p>
            <a:r>
              <a:rPr lang="de-DE" sz="1600" dirty="0">
                <a:latin typeface="Avenir Book" panose="02000503020000020003" pitchFamily="2" charset="0"/>
              </a:rPr>
              <a:t>Deutsche</a:t>
            </a:r>
          </a:p>
        </p:txBody>
      </p:sp>
    </p:spTree>
    <p:extLst>
      <p:ext uri="{BB962C8B-B14F-4D97-AF65-F5344CB8AC3E}">
        <p14:creationId xmlns:p14="http://schemas.microsoft.com/office/powerpoint/2010/main" val="79625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87A28-C446-F197-0AFE-B9681CDA5AE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5359132E-DC2F-CAC0-2359-6769BEA9EE02}"/>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97A3C1E-2C10-F3E3-4BB1-2D4559AB5A9A}"/>
              </a:ext>
            </a:extLst>
          </p:cNvPr>
          <p:cNvPicPr>
            <a:picLocks noChangeAspect="1"/>
          </p:cNvPicPr>
          <p:nvPr/>
        </p:nvPicPr>
        <p:blipFill>
          <a:blip r:embed="rId2"/>
          <a:stretch>
            <a:fillRect/>
          </a:stretch>
        </p:blipFill>
        <p:spPr>
          <a:xfrm>
            <a:off x="0" y="0"/>
            <a:ext cx="9144000" cy="6097016"/>
          </a:xfrm>
          <a:prstGeom prst="rect">
            <a:avLst/>
          </a:prstGeom>
        </p:spPr>
      </p:pic>
      <p:pic>
        <p:nvPicPr>
          <p:cNvPr id="6" name="Grafik 5" descr="Ein Bild, das weiß, Design enthält.&#10;&#10;Automatisch generierte Beschreibung">
            <a:extLst>
              <a:ext uri="{FF2B5EF4-FFF2-40B4-BE49-F238E27FC236}">
                <a16:creationId xmlns:a16="http://schemas.microsoft.com/office/drawing/2014/main" id="{D990CFB1-454B-1EF2-6EA4-DF7D3FB23BE6}"/>
              </a:ext>
            </a:extLst>
          </p:cNvPr>
          <p:cNvPicPr>
            <a:picLocks noChangeAspect="1"/>
          </p:cNvPicPr>
          <p:nvPr/>
        </p:nvPicPr>
        <p:blipFill>
          <a:blip r:embed="rId3"/>
          <a:stretch>
            <a:fillRect/>
          </a:stretch>
        </p:blipFill>
        <p:spPr>
          <a:xfrm>
            <a:off x="367553" y="4526303"/>
            <a:ext cx="4621697" cy="646331"/>
          </a:xfrm>
          <a:prstGeom prst="rect">
            <a:avLst/>
          </a:prstGeom>
        </p:spPr>
      </p:pic>
      <p:pic>
        <p:nvPicPr>
          <p:cNvPr id="5" name="Grafik 4" descr="Ein Bild, das weiß, Design enthält.&#10;&#10;Automatisch generierte Beschreibung">
            <a:extLst>
              <a:ext uri="{FF2B5EF4-FFF2-40B4-BE49-F238E27FC236}">
                <a16:creationId xmlns:a16="http://schemas.microsoft.com/office/drawing/2014/main" id="{E08BFF5B-5870-1A6A-B864-EFF0AFAC78D4}"/>
              </a:ext>
            </a:extLst>
          </p:cNvPr>
          <p:cNvPicPr>
            <a:picLocks noChangeAspect="1"/>
          </p:cNvPicPr>
          <p:nvPr/>
        </p:nvPicPr>
        <p:blipFill>
          <a:blip r:embed="rId3"/>
          <a:stretch>
            <a:fillRect/>
          </a:stretch>
        </p:blipFill>
        <p:spPr>
          <a:xfrm>
            <a:off x="5450541" y="619100"/>
            <a:ext cx="3474215" cy="5091417"/>
          </a:xfrm>
          <a:prstGeom prst="rect">
            <a:avLst/>
          </a:prstGeom>
        </p:spPr>
      </p:pic>
      <p:sp>
        <p:nvSpPr>
          <p:cNvPr id="8" name="Textfeld 7">
            <a:extLst>
              <a:ext uri="{FF2B5EF4-FFF2-40B4-BE49-F238E27FC236}">
                <a16:creationId xmlns:a16="http://schemas.microsoft.com/office/drawing/2014/main" id="{65799A0A-61CD-8443-6E31-03366764FE71}"/>
              </a:ext>
            </a:extLst>
          </p:cNvPr>
          <p:cNvSpPr txBox="1"/>
          <p:nvPr/>
        </p:nvSpPr>
        <p:spPr>
          <a:xfrm>
            <a:off x="5144490" y="741894"/>
            <a:ext cx="3780266" cy="4078039"/>
          </a:xfrm>
          <a:prstGeom prst="rect">
            <a:avLst/>
          </a:prstGeom>
          <a:noFill/>
        </p:spPr>
        <p:txBody>
          <a:bodyPr wrap="none" rtlCol="0">
            <a:spAutoFit/>
          </a:bodyPr>
          <a:lstStyle/>
          <a:p>
            <a:pPr algn="r"/>
            <a:r>
              <a:rPr lang="de-DE" sz="2500" dirty="0">
                <a:latin typeface="Avenir Book" panose="02000503020000020003" pitchFamily="2" charset="0"/>
              </a:rPr>
              <a:t>Gedankenspiel</a:t>
            </a:r>
          </a:p>
          <a:p>
            <a:pPr algn="r"/>
            <a:endParaRPr lang="de-DE" dirty="0">
              <a:latin typeface="Avenir Book" panose="02000503020000020003" pitchFamily="2" charset="0"/>
            </a:endParaRPr>
          </a:p>
          <a:p>
            <a:pPr algn="r"/>
            <a:endParaRPr lang="de-DE" dirty="0">
              <a:latin typeface="Avenir Book" panose="02000503020000020003" pitchFamily="2" charset="0"/>
            </a:endParaRPr>
          </a:p>
          <a:p>
            <a:pPr algn="r"/>
            <a:r>
              <a:rPr lang="de-DE" dirty="0">
                <a:latin typeface="Avenir Book" panose="02000503020000020003" pitchFamily="2" charset="0"/>
              </a:rPr>
              <a:t> </a:t>
            </a:r>
            <a:r>
              <a:rPr lang="de-DE" dirty="0">
                <a:solidFill>
                  <a:srgbClr val="FF632E"/>
                </a:solidFill>
                <a:latin typeface="Avenir Book" panose="02000503020000020003" pitchFamily="2" charset="0"/>
              </a:rPr>
              <a:t>1cm =          50.000 €</a:t>
            </a:r>
          </a:p>
          <a:p>
            <a:pPr algn="r"/>
            <a:r>
              <a:rPr lang="de-DE" dirty="0">
                <a:latin typeface="Avenir Book" panose="02000503020000020003" pitchFamily="2" charset="0"/>
              </a:rPr>
              <a:t>1 DIN-A-4-Blatt =  ca. 1,5 Mio. €</a:t>
            </a:r>
          </a:p>
          <a:p>
            <a:pPr algn="r"/>
            <a:endParaRPr lang="de-DE" dirty="0">
              <a:latin typeface="Avenir Book" panose="02000503020000020003" pitchFamily="2" charset="0"/>
            </a:endParaRPr>
          </a:p>
          <a:p>
            <a:pPr algn="r"/>
            <a:r>
              <a:rPr lang="de-DE" dirty="0">
                <a:latin typeface="Avenir Book" panose="02000503020000020003" pitchFamily="2" charset="0"/>
              </a:rPr>
              <a:t>99% aller Deutschen </a:t>
            </a:r>
          </a:p>
          <a:p>
            <a:pPr algn="r"/>
            <a:r>
              <a:rPr lang="de-DE" dirty="0">
                <a:latin typeface="Avenir Book" panose="02000503020000020003" pitchFamily="2" charset="0"/>
              </a:rPr>
              <a:t>sind auf diesem DIN-A-4-Blatt,</a:t>
            </a:r>
          </a:p>
          <a:p>
            <a:pPr algn="r"/>
            <a:r>
              <a:rPr lang="de-DE" dirty="0">
                <a:latin typeface="Avenir Book" panose="02000503020000020003" pitchFamily="2" charset="0"/>
              </a:rPr>
              <a:t>direkt über dem Boden.</a:t>
            </a:r>
          </a:p>
          <a:p>
            <a:pPr algn="r"/>
            <a:endParaRPr lang="de-DE" dirty="0">
              <a:latin typeface="Avenir Book" panose="02000503020000020003" pitchFamily="2" charset="0"/>
            </a:endParaRPr>
          </a:p>
          <a:p>
            <a:pPr algn="r"/>
            <a:r>
              <a:rPr lang="de-DE" dirty="0">
                <a:solidFill>
                  <a:srgbClr val="FF632E"/>
                </a:solidFill>
                <a:latin typeface="Avenir Book" panose="02000503020000020003" pitchFamily="2" charset="0"/>
              </a:rPr>
              <a:t>Wo sind die reichsten Deutschen?</a:t>
            </a:r>
          </a:p>
          <a:p>
            <a:pPr algn="r"/>
            <a:r>
              <a:rPr lang="de-DE" dirty="0">
                <a:latin typeface="Avenir Book" panose="02000503020000020003" pitchFamily="2" charset="0"/>
              </a:rPr>
              <a:t>1 Meter über uns?</a:t>
            </a:r>
          </a:p>
          <a:p>
            <a:pPr algn="r"/>
            <a:r>
              <a:rPr lang="de-DE" dirty="0">
                <a:latin typeface="Avenir Book" panose="02000503020000020003" pitchFamily="2" charset="0"/>
              </a:rPr>
              <a:t>100 Meter?</a:t>
            </a:r>
          </a:p>
          <a:p>
            <a:pPr algn="r"/>
            <a:endParaRPr lang="de-DE" dirty="0">
              <a:latin typeface="Avenir Book" panose="02000503020000020003" pitchFamily="2" charset="0"/>
            </a:endParaRPr>
          </a:p>
        </p:txBody>
      </p:sp>
      <p:sp>
        <p:nvSpPr>
          <p:cNvPr id="9" name="Foliennummernplatzhalter 8">
            <a:extLst>
              <a:ext uri="{FF2B5EF4-FFF2-40B4-BE49-F238E27FC236}">
                <a16:creationId xmlns:a16="http://schemas.microsoft.com/office/drawing/2014/main" id="{D6B8BB10-57B1-9574-24AD-6344086AC816}"/>
              </a:ext>
            </a:extLst>
          </p:cNvPr>
          <p:cNvSpPr>
            <a:spLocks noGrp="1"/>
          </p:cNvSpPr>
          <p:nvPr>
            <p:ph type="sldNum" sz="quarter" idx="12"/>
          </p:nvPr>
        </p:nvSpPr>
        <p:spPr/>
        <p:txBody>
          <a:bodyPr/>
          <a:lstStyle/>
          <a:p>
            <a:fld id="{B7C2DEF3-E1FD-5D4D-9F1F-FDE0EB2664A4}" type="slidenum">
              <a:rPr lang="de-DE" smtClean="0"/>
              <a:t>18</a:t>
            </a:fld>
            <a:endParaRPr lang="de-DE"/>
          </a:p>
        </p:txBody>
      </p:sp>
      <p:sp>
        <p:nvSpPr>
          <p:cNvPr id="10" name="Textfeld 9">
            <a:extLst>
              <a:ext uri="{FF2B5EF4-FFF2-40B4-BE49-F238E27FC236}">
                <a16:creationId xmlns:a16="http://schemas.microsoft.com/office/drawing/2014/main" id="{5F3F58D1-FA3F-45E4-AC6E-899DF9021FD8}"/>
              </a:ext>
            </a:extLst>
          </p:cNvPr>
          <p:cNvSpPr txBox="1"/>
          <p:nvPr/>
        </p:nvSpPr>
        <p:spPr>
          <a:xfrm>
            <a:off x="754602" y="4468412"/>
            <a:ext cx="5682994" cy="646331"/>
          </a:xfrm>
          <a:prstGeom prst="rect">
            <a:avLst/>
          </a:prstGeom>
          <a:noFill/>
        </p:spPr>
        <p:txBody>
          <a:bodyPr wrap="square" rtlCol="0">
            <a:spAutoFit/>
          </a:bodyPr>
          <a:lstStyle/>
          <a:p>
            <a:r>
              <a:rPr lang="de-DE" dirty="0">
                <a:latin typeface="Avenir Book" panose="02000503020000020003" pitchFamily="2" charset="0"/>
              </a:rPr>
              <a:t>Susanne </a:t>
            </a:r>
            <a:r>
              <a:rPr lang="de-DE" dirty="0" err="1">
                <a:latin typeface="Avenir Book" panose="02000503020000020003" pitchFamily="2" charset="0"/>
              </a:rPr>
              <a:t>Klatten</a:t>
            </a:r>
            <a:r>
              <a:rPr lang="de-DE" dirty="0">
                <a:latin typeface="Avenir Book" panose="02000503020000020003" pitchFamily="2" charset="0"/>
              </a:rPr>
              <a:t>           Boehringer &amp;</a:t>
            </a:r>
          </a:p>
          <a:p>
            <a:r>
              <a:rPr lang="de-DE" dirty="0">
                <a:latin typeface="Avenir Book" panose="02000503020000020003" pitchFamily="2" charset="0"/>
              </a:rPr>
              <a:t>&amp; Stefan Quandt          von Baumbach</a:t>
            </a:r>
          </a:p>
        </p:txBody>
      </p:sp>
    </p:spTree>
    <p:extLst>
      <p:ext uri="{BB962C8B-B14F-4D97-AF65-F5344CB8AC3E}">
        <p14:creationId xmlns:p14="http://schemas.microsoft.com/office/powerpoint/2010/main" val="1114595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87A28-C446-F197-0AFE-B9681CDA5AE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5359132E-DC2F-CAC0-2359-6769BEA9EE02}"/>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97A3C1E-2C10-F3E3-4BB1-2D4559AB5A9A}"/>
              </a:ext>
            </a:extLst>
          </p:cNvPr>
          <p:cNvPicPr>
            <a:picLocks noChangeAspect="1"/>
          </p:cNvPicPr>
          <p:nvPr/>
        </p:nvPicPr>
        <p:blipFill>
          <a:blip r:embed="rId2"/>
          <a:stretch>
            <a:fillRect/>
          </a:stretch>
        </p:blipFill>
        <p:spPr>
          <a:xfrm>
            <a:off x="0" y="0"/>
            <a:ext cx="9144000" cy="6097016"/>
          </a:xfrm>
          <a:prstGeom prst="rect">
            <a:avLst/>
          </a:prstGeom>
        </p:spPr>
      </p:pic>
      <p:pic>
        <p:nvPicPr>
          <p:cNvPr id="6" name="Grafik 5" descr="Ein Bild, das weiß, Design enthält.&#10;&#10;Automatisch generierte Beschreibung">
            <a:extLst>
              <a:ext uri="{FF2B5EF4-FFF2-40B4-BE49-F238E27FC236}">
                <a16:creationId xmlns:a16="http://schemas.microsoft.com/office/drawing/2014/main" id="{D990CFB1-454B-1EF2-6EA4-DF7D3FB23BE6}"/>
              </a:ext>
            </a:extLst>
          </p:cNvPr>
          <p:cNvPicPr>
            <a:picLocks noChangeAspect="1"/>
          </p:cNvPicPr>
          <p:nvPr/>
        </p:nvPicPr>
        <p:blipFill>
          <a:blip r:embed="rId3"/>
          <a:stretch>
            <a:fillRect/>
          </a:stretch>
        </p:blipFill>
        <p:spPr>
          <a:xfrm>
            <a:off x="367553" y="4526303"/>
            <a:ext cx="4621697" cy="646331"/>
          </a:xfrm>
          <a:prstGeom prst="rect">
            <a:avLst/>
          </a:prstGeom>
        </p:spPr>
      </p:pic>
      <p:pic>
        <p:nvPicPr>
          <p:cNvPr id="5" name="Grafik 4" descr="Ein Bild, das weiß, Design enthält.&#10;&#10;Automatisch generierte Beschreibung">
            <a:extLst>
              <a:ext uri="{FF2B5EF4-FFF2-40B4-BE49-F238E27FC236}">
                <a16:creationId xmlns:a16="http://schemas.microsoft.com/office/drawing/2014/main" id="{E08BFF5B-5870-1A6A-B864-EFF0AFAC78D4}"/>
              </a:ext>
            </a:extLst>
          </p:cNvPr>
          <p:cNvPicPr>
            <a:picLocks noChangeAspect="1"/>
          </p:cNvPicPr>
          <p:nvPr/>
        </p:nvPicPr>
        <p:blipFill>
          <a:blip r:embed="rId3"/>
          <a:stretch>
            <a:fillRect/>
          </a:stretch>
        </p:blipFill>
        <p:spPr>
          <a:xfrm>
            <a:off x="5450541" y="619100"/>
            <a:ext cx="3474215" cy="5091417"/>
          </a:xfrm>
          <a:prstGeom prst="rect">
            <a:avLst/>
          </a:prstGeom>
        </p:spPr>
      </p:pic>
      <p:sp>
        <p:nvSpPr>
          <p:cNvPr id="8" name="Textfeld 7">
            <a:extLst>
              <a:ext uri="{FF2B5EF4-FFF2-40B4-BE49-F238E27FC236}">
                <a16:creationId xmlns:a16="http://schemas.microsoft.com/office/drawing/2014/main" id="{65799A0A-61CD-8443-6E31-03366764FE71}"/>
              </a:ext>
            </a:extLst>
          </p:cNvPr>
          <p:cNvSpPr txBox="1"/>
          <p:nvPr/>
        </p:nvSpPr>
        <p:spPr>
          <a:xfrm>
            <a:off x="5249006" y="741894"/>
            <a:ext cx="3675750" cy="4632037"/>
          </a:xfrm>
          <a:prstGeom prst="rect">
            <a:avLst/>
          </a:prstGeom>
          <a:noFill/>
        </p:spPr>
        <p:txBody>
          <a:bodyPr wrap="none" rtlCol="0">
            <a:spAutoFit/>
          </a:bodyPr>
          <a:lstStyle/>
          <a:p>
            <a:pPr algn="r"/>
            <a:r>
              <a:rPr lang="de-DE" sz="2500" dirty="0">
                <a:latin typeface="Avenir Book" panose="02000503020000020003" pitchFamily="2" charset="0"/>
              </a:rPr>
              <a:t>Gedankenspiel</a:t>
            </a:r>
          </a:p>
          <a:p>
            <a:pPr algn="r"/>
            <a:endParaRPr lang="de-DE" dirty="0">
              <a:latin typeface="Avenir Book" panose="02000503020000020003" pitchFamily="2" charset="0"/>
            </a:endParaRPr>
          </a:p>
          <a:p>
            <a:pPr algn="r"/>
            <a:endParaRPr lang="de-DE" dirty="0">
              <a:latin typeface="Avenir Book" panose="02000503020000020003" pitchFamily="2" charset="0"/>
            </a:endParaRPr>
          </a:p>
          <a:p>
            <a:pPr algn="r"/>
            <a:r>
              <a:rPr lang="de-DE" dirty="0">
                <a:latin typeface="Avenir Book" panose="02000503020000020003" pitchFamily="2" charset="0"/>
              </a:rPr>
              <a:t> 1cm =          50.000 €</a:t>
            </a:r>
          </a:p>
          <a:p>
            <a:pPr algn="r"/>
            <a:r>
              <a:rPr lang="de-DE" dirty="0">
                <a:latin typeface="Avenir Book" panose="02000503020000020003" pitchFamily="2" charset="0"/>
              </a:rPr>
              <a:t>1 DIN-A-4-Blatt =  ca. 1,5 Mio. €</a:t>
            </a:r>
          </a:p>
          <a:p>
            <a:pPr algn="r"/>
            <a:endParaRPr lang="de-DE" dirty="0">
              <a:latin typeface="Avenir Book" panose="02000503020000020003" pitchFamily="2" charset="0"/>
            </a:endParaRPr>
          </a:p>
          <a:p>
            <a:pPr algn="r"/>
            <a:r>
              <a:rPr lang="de-DE" dirty="0">
                <a:latin typeface="Avenir Book" panose="02000503020000020003" pitchFamily="2" charset="0"/>
              </a:rPr>
              <a:t>99% aller Deutschen </a:t>
            </a:r>
          </a:p>
          <a:p>
            <a:pPr algn="r"/>
            <a:r>
              <a:rPr lang="de-DE" dirty="0">
                <a:latin typeface="Avenir Book" panose="02000503020000020003" pitchFamily="2" charset="0"/>
              </a:rPr>
              <a:t>sind auf diesem DIN-A-4-Blatt,</a:t>
            </a:r>
          </a:p>
          <a:p>
            <a:pPr algn="r"/>
            <a:r>
              <a:rPr lang="de-DE" dirty="0">
                <a:latin typeface="Avenir Book" panose="02000503020000020003" pitchFamily="2" charset="0"/>
              </a:rPr>
              <a:t>direkt über dem Boden.</a:t>
            </a:r>
          </a:p>
          <a:p>
            <a:pPr algn="r"/>
            <a:endParaRPr lang="de-DE" dirty="0">
              <a:latin typeface="Avenir Book" panose="02000503020000020003" pitchFamily="2" charset="0"/>
            </a:endParaRPr>
          </a:p>
          <a:p>
            <a:pPr algn="r"/>
            <a:r>
              <a:rPr lang="de-DE" dirty="0">
                <a:latin typeface="Avenir Book" panose="02000503020000020003" pitchFamily="2" charset="0"/>
              </a:rPr>
              <a:t>Wo sind die reichsten Deutschen?</a:t>
            </a:r>
          </a:p>
          <a:p>
            <a:pPr algn="r"/>
            <a:r>
              <a:rPr lang="de-DE" dirty="0">
                <a:latin typeface="Avenir Book" panose="02000503020000020003" pitchFamily="2" charset="0"/>
              </a:rPr>
              <a:t>1 Meter über uns?</a:t>
            </a:r>
          </a:p>
          <a:p>
            <a:pPr algn="r"/>
            <a:r>
              <a:rPr lang="de-DE" dirty="0">
                <a:latin typeface="Avenir Book" panose="02000503020000020003" pitchFamily="2" charset="0"/>
              </a:rPr>
              <a:t>100 Meter?</a:t>
            </a:r>
          </a:p>
          <a:p>
            <a:pPr algn="r"/>
            <a:endParaRPr lang="de-DE" dirty="0">
              <a:latin typeface="Avenir Book" panose="02000503020000020003" pitchFamily="2" charset="0"/>
            </a:endParaRPr>
          </a:p>
          <a:p>
            <a:pPr algn="r"/>
            <a:r>
              <a:rPr lang="de-DE" dirty="0">
                <a:solidFill>
                  <a:srgbClr val="FF632E"/>
                </a:solidFill>
                <a:latin typeface="Avenir Book" panose="02000503020000020003" pitchFamily="2" charset="0"/>
              </a:rPr>
              <a:t>10 bis 20 </a:t>
            </a:r>
            <a:r>
              <a:rPr lang="de-DE" i="1" dirty="0">
                <a:solidFill>
                  <a:srgbClr val="FF632E"/>
                </a:solidFill>
                <a:latin typeface="Avenir Book" panose="02000503020000020003" pitchFamily="2" charset="0"/>
              </a:rPr>
              <a:t>Kilo</a:t>
            </a:r>
            <a:r>
              <a:rPr lang="de-DE" dirty="0">
                <a:solidFill>
                  <a:srgbClr val="FF632E"/>
                </a:solidFill>
                <a:latin typeface="Avenir Book" panose="02000503020000020003" pitchFamily="2" charset="0"/>
              </a:rPr>
              <a:t>meter über uns.</a:t>
            </a:r>
          </a:p>
          <a:p>
            <a:pPr algn="r"/>
            <a:endParaRPr lang="de-DE" dirty="0">
              <a:latin typeface="Avenir Book" panose="02000503020000020003" pitchFamily="2" charset="0"/>
            </a:endParaRPr>
          </a:p>
        </p:txBody>
      </p:sp>
      <p:sp>
        <p:nvSpPr>
          <p:cNvPr id="9" name="Foliennummernplatzhalter 8">
            <a:extLst>
              <a:ext uri="{FF2B5EF4-FFF2-40B4-BE49-F238E27FC236}">
                <a16:creationId xmlns:a16="http://schemas.microsoft.com/office/drawing/2014/main" id="{71DF2F2A-4165-DC30-A8B4-5118EC2D2BD3}"/>
              </a:ext>
            </a:extLst>
          </p:cNvPr>
          <p:cNvSpPr>
            <a:spLocks noGrp="1"/>
          </p:cNvSpPr>
          <p:nvPr>
            <p:ph type="sldNum" sz="quarter" idx="12"/>
          </p:nvPr>
        </p:nvSpPr>
        <p:spPr/>
        <p:txBody>
          <a:bodyPr/>
          <a:lstStyle/>
          <a:p>
            <a:fld id="{B7C2DEF3-E1FD-5D4D-9F1F-FDE0EB2664A4}" type="slidenum">
              <a:rPr lang="de-DE" smtClean="0"/>
              <a:t>19</a:t>
            </a:fld>
            <a:endParaRPr lang="de-DE"/>
          </a:p>
        </p:txBody>
      </p:sp>
      <p:sp>
        <p:nvSpPr>
          <p:cNvPr id="10" name="Textfeld 9">
            <a:extLst>
              <a:ext uri="{FF2B5EF4-FFF2-40B4-BE49-F238E27FC236}">
                <a16:creationId xmlns:a16="http://schemas.microsoft.com/office/drawing/2014/main" id="{03CCC7EA-8FD5-087A-7A9D-36EF8F0601FB}"/>
              </a:ext>
            </a:extLst>
          </p:cNvPr>
          <p:cNvSpPr txBox="1"/>
          <p:nvPr/>
        </p:nvSpPr>
        <p:spPr>
          <a:xfrm>
            <a:off x="754602" y="4468412"/>
            <a:ext cx="5682994" cy="923330"/>
          </a:xfrm>
          <a:prstGeom prst="rect">
            <a:avLst/>
          </a:prstGeom>
          <a:noFill/>
        </p:spPr>
        <p:txBody>
          <a:bodyPr wrap="square" rtlCol="0">
            <a:spAutoFit/>
          </a:bodyPr>
          <a:lstStyle/>
          <a:p>
            <a:r>
              <a:rPr lang="de-DE" dirty="0">
                <a:latin typeface="Avenir Book" panose="02000503020000020003" pitchFamily="2" charset="0"/>
              </a:rPr>
              <a:t>Susanne </a:t>
            </a:r>
            <a:r>
              <a:rPr lang="de-DE" dirty="0" err="1">
                <a:latin typeface="Avenir Book" panose="02000503020000020003" pitchFamily="2" charset="0"/>
              </a:rPr>
              <a:t>Klatten</a:t>
            </a:r>
            <a:r>
              <a:rPr lang="de-DE" dirty="0">
                <a:latin typeface="Avenir Book" panose="02000503020000020003" pitchFamily="2" charset="0"/>
              </a:rPr>
              <a:t>           Boehringer </a:t>
            </a:r>
          </a:p>
          <a:p>
            <a:r>
              <a:rPr lang="de-DE" dirty="0">
                <a:latin typeface="Avenir Book" panose="02000503020000020003" pitchFamily="2" charset="0"/>
              </a:rPr>
              <a:t>&amp; Stefan Quandt          von Baumbach</a:t>
            </a:r>
          </a:p>
          <a:p>
            <a:r>
              <a:rPr lang="de-DE" dirty="0">
                <a:solidFill>
                  <a:srgbClr val="FF632E"/>
                </a:solidFill>
                <a:latin typeface="Avenir Book" panose="02000503020000020003" pitchFamily="2" charset="0"/>
              </a:rPr>
              <a:t>ca. 41 Mrd. €.               ca. 52-101 Mrd. €</a:t>
            </a:r>
          </a:p>
        </p:txBody>
      </p:sp>
    </p:spTree>
    <p:extLst>
      <p:ext uri="{BB962C8B-B14F-4D97-AF65-F5344CB8AC3E}">
        <p14:creationId xmlns:p14="http://schemas.microsoft.com/office/powerpoint/2010/main" val="182498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2" name="Grafik 1">
            <a:extLst>
              <a:ext uri="{FF2B5EF4-FFF2-40B4-BE49-F238E27FC236}">
                <a16:creationId xmlns:a16="http://schemas.microsoft.com/office/drawing/2014/main" id="{5FC8B9B0-AFAB-5383-F684-CBFDFA28ADC0}"/>
              </a:ext>
            </a:extLst>
          </p:cNvPr>
          <p:cNvPicPr>
            <a:picLocks noChangeAspect="1"/>
          </p:cNvPicPr>
          <p:nvPr/>
        </p:nvPicPr>
        <p:blipFill>
          <a:blip r:embed="rId3"/>
          <a:stretch>
            <a:fillRect/>
          </a:stretch>
        </p:blipFill>
        <p:spPr>
          <a:xfrm>
            <a:off x="0" y="0"/>
            <a:ext cx="9144000" cy="6100764"/>
          </a:xfrm>
          <a:prstGeom prst="rect">
            <a:avLst/>
          </a:prstGeom>
        </p:spPr>
      </p:pic>
      <p:sp>
        <p:nvSpPr>
          <p:cNvPr id="138" name="Google Shape;138;p26"/>
          <p:cNvSpPr txBox="1">
            <a:spLocks noGrp="1"/>
          </p:cNvSpPr>
          <p:nvPr>
            <p:ph type="body" idx="1"/>
          </p:nvPr>
        </p:nvSpPr>
        <p:spPr>
          <a:xfrm>
            <a:off x="310244" y="1279320"/>
            <a:ext cx="7270627" cy="3263504"/>
          </a:xfrm>
          <a:prstGeom prst="rect">
            <a:avLst/>
          </a:prstGeom>
          <a:noFill/>
          <a:ln>
            <a:noFill/>
          </a:ln>
        </p:spPr>
        <p:txBody>
          <a:bodyPr spcFirstLastPara="1" vert="horz" wrap="square" lIns="68575" tIns="34275" rIns="68575" bIns="34275" rtlCol="0" anchor="t" anchorCtr="0">
            <a:normAutofit/>
          </a:bodyPr>
          <a:lstStyle/>
          <a:p>
            <a:pPr marL="304800" indent="-298450">
              <a:spcBef>
                <a:spcPts val="0"/>
              </a:spcBef>
              <a:buClr>
                <a:schemeClr val="dk1"/>
              </a:buClr>
              <a:buSzPts val="1500"/>
              <a:buFont typeface="Calibri"/>
              <a:buAutoNum type="romanUcPeriod"/>
            </a:pPr>
            <a:r>
              <a:rPr lang="de-DE" sz="1800" dirty="0">
                <a:latin typeface="Avenir"/>
                <a:ea typeface="Avenir"/>
                <a:cs typeface="Avenir"/>
                <a:sym typeface="Avenir"/>
              </a:rPr>
              <a:t>Welche Ungleichheit?</a:t>
            </a:r>
            <a:endParaRPr sz="1800" dirty="0">
              <a:latin typeface="Avenir"/>
              <a:ea typeface="Avenir"/>
              <a:cs typeface="Avenir"/>
              <a:sym typeface="Avenir"/>
            </a:endParaRPr>
          </a:p>
          <a:p>
            <a:pPr marL="304800" indent="-298450">
              <a:spcBef>
                <a:spcPts val="1200"/>
              </a:spcBef>
              <a:buClr>
                <a:schemeClr val="dk1"/>
              </a:buClr>
              <a:buSzPts val="1500"/>
              <a:buFont typeface="Calibri"/>
              <a:buAutoNum type="romanUcPeriod"/>
            </a:pPr>
            <a:r>
              <a:rPr lang="de-DE" sz="1800" dirty="0">
                <a:latin typeface="Avenir"/>
                <a:ea typeface="Avenir"/>
                <a:cs typeface="Avenir"/>
                <a:sym typeface="Avenir"/>
              </a:rPr>
              <a:t>Extreme Ungleichheit gefährdet Demokratie &amp; Umwelt</a:t>
            </a:r>
            <a:endParaRPr sz="1800" dirty="0">
              <a:latin typeface="Avenir"/>
              <a:ea typeface="Avenir"/>
              <a:cs typeface="Avenir"/>
              <a:sym typeface="Avenir"/>
            </a:endParaRPr>
          </a:p>
          <a:p>
            <a:pPr marL="304800" indent="-298450">
              <a:spcBef>
                <a:spcPts val="1200"/>
              </a:spcBef>
              <a:buClr>
                <a:schemeClr val="dk1"/>
              </a:buClr>
              <a:buSzPts val="1500"/>
              <a:buFont typeface="Calibri"/>
              <a:buAutoNum type="romanUcPeriod"/>
            </a:pPr>
            <a:r>
              <a:rPr lang="de-DE" sz="1800" dirty="0">
                <a:latin typeface="Avenir"/>
                <a:ea typeface="Avenir"/>
                <a:cs typeface="Avenir"/>
                <a:sym typeface="Avenir"/>
              </a:rPr>
              <a:t>Und nun? Erbschaftsteuer stärken &amp; Grunderbe einführen</a:t>
            </a:r>
          </a:p>
          <a:p>
            <a:pPr marL="304800" indent="-298450">
              <a:spcBef>
                <a:spcPts val="1200"/>
              </a:spcBef>
              <a:buClr>
                <a:schemeClr val="dk1"/>
              </a:buClr>
              <a:buSzPts val="1500"/>
              <a:buFont typeface="Calibri"/>
              <a:buAutoNum type="romanUcPeriod"/>
            </a:pPr>
            <a:r>
              <a:rPr lang="de-DE" sz="1800" dirty="0">
                <a:latin typeface="Avenir"/>
                <a:ea typeface="Avenir"/>
                <a:cs typeface="Avenir"/>
                <a:sym typeface="Avenir"/>
              </a:rPr>
              <a:t>Auszug aus Unverdiente Ungleichheit</a:t>
            </a:r>
            <a:endParaRPr sz="1800" dirty="0">
              <a:latin typeface="Avenir"/>
              <a:ea typeface="Avenir"/>
              <a:cs typeface="Avenir"/>
              <a:sym typeface="Avenir"/>
            </a:endParaRPr>
          </a:p>
          <a:p>
            <a:pPr marL="0" indent="0">
              <a:spcBef>
                <a:spcPts val="800"/>
              </a:spcBef>
              <a:buClr>
                <a:schemeClr val="dk1"/>
              </a:buClr>
              <a:buSzPts val="1500"/>
              <a:buNone/>
            </a:pPr>
            <a:endParaRPr sz="1800" dirty="0">
              <a:latin typeface="Avenir"/>
              <a:ea typeface="Avenir"/>
              <a:cs typeface="Avenir"/>
              <a:sym typeface="Avenir"/>
            </a:endParaRPr>
          </a:p>
        </p:txBody>
      </p:sp>
      <p:sp>
        <p:nvSpPr>
          <p:cNvPr id="140" name="Google Shape;140;p26"/>
          <p:cNvSpPr txBox="1"/>
          <p:nvPr/>
        </p:nvSpPr>
        <p:spPr>
          <a:xfrm>
            <a:off x="274770" y="454983"/>
            <a:ext cx="7886700" cy="800689"/>
          </a:xfrm>
          <a:prstGeom prst="rect">
            <a:avLst/>
          </a:prstGeom>
          <a:noFill/>
          <a:ln>
            <a:noFill/>
          </a:ln>
        </p:spPr>
        <p:txBody>
          <a:bodyPr spcFirstLastPara="1" wrap="square" lIns="68575" tIns="34275" rIns="68575" bIns="34275" anchor="ctr" anchorCtr="0">
            <a:normAutofit/>
          </a:bodyPr>
          <a:lstStyle/>
          <a:p>
            <a:pPr>
              <a:lnSpc>
                <a:spcPct val="90000"/>
              </a:lnSpc>
              <a:buClr>
                <a:schemeClr val="dk1"/>
              </a:buClr>
              <a:buSzPts val="2300"/>
            </a:pPr>
            <a:r>
              <a:rPr lang="en" sz="2500" dirty="0" err="1">
                <a:solidFill>
                  <a:schemeClr val="dk1"/>
                </a:solidFill>
                <a:latin typeface="Avenir"/>
                <a:sym typeface="Avenir"/>
              </a:rPr>
              <a:t>Fahrplan</a:t>
            </a:r>
            <a:endParaRPr sz="2500" dirty="0"/>
          </a:p>
        </p:txBody>
      </p:sp>
      <p:sp>
        <p:nvSpPr>
          <p:cNvPr id="3" name="Google Shape;139;p26">
            <a:extLst>
              <a:ext uri="{FF2B5EF4-FFF2-40B4-BE49-F238E27FC236}">
                <a16:creationId xmlns:a16="http://schemas.microsoft.com/office/drawing/2014/main" id="{EFB9E679-6C12-4FE5-D722-38DAA96144DA}"/>
              </a:ext>
            </a:extLst>
          </p:cNvPr>
          <p:cNvSpPr txBox="1">
            <a:spLocks/>
          </p:cNvSpPr>
          <p:nvPr/>
        </p:nvSpPr>
        <p:spPr>
          <a:xfrm>
            <a:off x="6440194" y="5680903"/>
            <a:ext cx="2057400" cy="273844"/>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A5CEFB1-1A27-9529-C84D-FD233CD96275}"/>
              </a:ext>
            </a:extLst>
          </p:cNvPr>
          <p:cNvPicPr>
            <a:picLocks noChangeAspect="1"/>
          </p:cNvPicPr>
          <p:nvPr/>
        </p:nvPicPr>
        <p:blipFill>
          <a:blip r:embed="rId2"/>
          <a:stretch>
            <a:fillRect/>
          </a:stretch>
        </p:blipFill>
        <p:spPr>
          <a:xfrm>
            <a:off x="7092320" y="0"/>
            <a:ext cx="2051680" cy="6100763"/>
          </a:xfrm>
          <a:prstGeom prst="rect">
            <a:avLst/>
          </a:prstGeom>
        </p:spPr>
      </p:pic>
      <p:pic>
        <p:nvPicPr>
          <p:cNvPr id="7" name="Grafik 6">
            <a:extLst>
              <a:ext uri="{FF2B5EF4-FFF2-40B4-BE49-F238E27FC236}">
                <a16:creationId xmlns:a16="http://schemas.microsoft.com/office/drawing/2014/main" id="{FC3475C6-5AF5-66C0-9AA2-04442553C878}"/>
              </a:ext>
            </a:extLst>
          </p:cNvPr>
          <p:cNvPicPr>
            <a:picLocks noChangeAspect="1"/>
          </p:cNvPicPr>
          <p:nvPr/>
        </p:nvPicPr>
        <p:blipFill>
          <a:blip r:embed="rId2"/>
          <a:stretch>
            <a:fillRect/>
          </a:stretch>
        </p:blipFill>
        <p:spPr>
          <a:xfrm>
            <a:off x="0" y="-1"/>
            <a:ext cx="2051680" cy="6100763"/>
          </a:xfrm>
          <a:prstGeom prst="rect">
            <a:avLst/>
          </a:prstGeom>
        </p:spPr>
      </p:pic>
      <p:pic>
        <p:nvPicPr>
          <p:cNvPr id="4" name="Grafik 3">
            <a:extLst>
              <a:ext uri="{FF2B5EF4-FFF2-40B4-BE49-F238E27FC236}">
                <a16:creationId xmlns:a16="http://schemas.microsoft.com/office/drawing/2014/main" id="{69318F44-C102-2F32-395E-E2F70FA2BA8C}"/>
              </a:ext>
            </a:extLst>
          </p:cNvPr>
          <p:cNvPicPr>
            <a:picLocks noChangeAspect="1"/>
          </p:cNvPicPr>
          <p:nvPr/>
        </p:nvPicPr>
        <p:blipFill>
          <a:blip r:embed="rId3"/>
          <a:stretch>
            <a:fillRect/>
          </a:stretch>
        </p:blipFill>
        <p:spPr>
          <a:xfrm>
            <a:off x="1942652" y="908704"/>
            <a:ext cx="5295900" cy="519205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83B0247E-4EA8-F477-FCF0-D183E4773A59}"/>
              </a:ext>
            </a:extLst>
          </p:cNvPr>
          <p:cNvPicPr>
            <a:picLocks noChangeAspect="1"/>
          </p:cNvPicPr>
          <p:nvPr/>
        </p:nvPicPr>
        <p:blipFill>
          <a:blip r:embed="rId4"/>
          <a:stretch>
            <a:fillRect/>
          </a:stretch>
        </p:blipFill>
        <p:spPr>
          <a:xfrm>
            <a:off x="1320352" y="0"/>
            <a:ext cx="6540500" cy="1092200"/>
          </a:xfrm>
          <a:prstGeom prst="rect">
            <a:avLst/>
          </a:prstGeom>
        </p:spPr>
      </p:pic>
      <p:pic>
        <p:nvPicPr>
          <p:cNvPr id="8" name="Grafik 7">
            <a:extLst>
              <a:ext uri="{FF2B5EF4-FFF2-40B4-BE49-F238E27FC236}">
                <a16:creationId xmlns:a16="http://schemas.microsoft.com/office/drawing/2014/main" id="{EEF1CF95-A207-6366-1C81-ECF4AD48E258}"/>
              </a:ext>
            </a:extLst>
          </p:cNvPr>
          <p:cNvPicPr>
            <a:picLocks noChangeAspect="1"/>
          </p:cNvPicPr>
          <p:nvPr/>
        </p:nvPicPr>
        <p:blipFill>
          <a:blip r:embed="rId2"/>
          <a:stretch>
            <a:fillRect/>
          </a:stretch>
        </p:blipFill>
        <p:spPr>
          <a:xfrm>
            <a:off x="1345752" y="1435101"/>
            <a:ext cx="1944905" cy="4165600"/>
          </a:xfrm>
          <a:prstGeom prst="rect">
            <a:avLst/>
          </a:prstGeom>
        </p:spPr>
      </p:pic>
      <p:pic>
        <p:nvPicPr>
          <p:cNvPr id="2" name="Grafik 1" descr="Ein Bild, das weiß, Design enthält.&#10;&#10;Automatisch generierte Beschreibung">
            <a:extLst>
              <a:ext uri="{FF2B5EF4-FFF2-40B4-BE49-F238E27FC236}">
                <a16:creationId xmlns:a16="http://schemas.microsoft.com/office/drawing/2014/main" id="{6C4B4795-61BE-2CF8-26B7-5CE21C52A849}"/>
              </a:ext>
            </a:extLst>
          </p:cNvPr>
          <p:cNvPicPr>
            <a:picLocks noChangeAspect="1"/>
          </p:cNvPicPr>
          <p:nvPr/>
        </p:nvPicPr>
        <p:blipFill>
          <a:blip r:embed="rId5"/>
          <a:stretch>
            <a:fillRect/>
          </a:stretch>
        </p:blipFill>
        <p:spPr>
          <a:xfrm>
            <a:off x="391154" y="0"/>
            <a:ext cx="8252664" cy="1092200"/>
          </a:xfrm>
          <a:prstGeom prst="rect">
            <a:avLst/>
          </a:prstGeom>
        </p:spPr>
      </p:pic>
      <p:sp>
        <p:nvSpPr>
          <p:cNvPr id="3" name="Textfeld 2">
            <a:extLst>
              <a:ext uri="{FF2B5EF4-FFF2-40B4-BE49-F238E27FC236}">
                <a16:creationId xmlns:a16="http://schemas.microsoft.com/office/drawing/2014/main" id="{DC5A5247-8D0D-E572-114F-2912421D22DA}"/>
              </a:ext>
            </a:extLst>
          </p:cNvPr>
          <p:cNvSpPr txBox="1"/>
          <p:nvPr/>
        </p:nvSpPr>
        <p:spPr>
          <a:xfrm>
            <a:off x="2076009" y="47933"/>
            <a:ext cx="5508239" cy="1215717"/>
          </a:xfrm>
          <a:prstGeom prst="rect">
            <a:avLst/>
          </a:prstGeom>
          <a:noFill/>
        </p:spPr>
        <p:txBody>
          <a:bodyPr wrap="none" rtlCol="0">
            <a:spAutoFit/>
          </a:bodyPr>
          <a:lstStyle/>
          <a:p>
            <a:r>
              <a:rPr lang="de-US" sz="1500" dirty="0">
                <a:latin typeface="Avenir Book" panose="02000503020000020003" pitchFamily="2" charset="0"/>
              </a:rPr>
              <a:t>Ländervergleich OECD 2018: </a:t>
            </a:r>
          </a:p>
          <a:p>
            <a:r>
              <a:rPr lang="de-US" sz="2500" dirty="0">
                <a:latin typeface="Avenir Book" panose="02000503020000020003" pitchFamily="2" charset="0"/>
              </a:rPr>
              <a:t>Wie hoch sind </a:t>
            </a:r>
            <a:r>
              <a:rPr lang="de-US" sz="2500">
                <a:latin typeface="Avenir Book" panose="02000503020000020003" pitchFamily="2" charset="0"/>
              </a:rPr>
              <a:t>die Aufsti</a:t>
            </a:r>
            <a:r>
              <a:rPr lang="de-DE" sz="2500" dirty="0" err="1">
                <a:latin typeface="Avenir Book" panose="02000503020000020003" pitchFamily="2" charset="0"/>
              </a:rPr>
              <a:t>e</a:t>
            </a:r>
            <a:r>
              <a:rPr lang="de-US" sz="2500">
                <a:latin typeface="Avenir Book" panose="02000503020000020003" pitchFamily="2" charset="0"/>
              </a:rPr>
              <a:t>gschancen</a:t>
            </a:r>
            <a:r>
              <a:rPr lang="de-US" sz="2500" dirty="0">
                <a:latin typeface="Avenir Book" panose="02000503020000020003" pitchFamily="2" charset="0"/>
              </a:rPr>
              <a:t>?</a:t>
            </a:r>
          </a:p>
          <a:p>
            <a:r>
              <a:rPr lang="de-US" sz="1500" dirty="0">
                <a:latin typeface="Avenir Book" panose="02000503020000020003" pitchFamily="2" charset="0"/>
              </a:rPr>
              <a:t>% der </a:t>
            </a:r>
            <a:r>
              <a:rPr lang="de-US" sz="1500" dirty="0">
                <a:solidFill>
                  <a:srgbClr val="7EC0AA"/>
                </a:solidFill>
                <a:latin typeface="Avenir Book" panose="02000503020000020003" pitchFamily="2" charset="0"/>
              </a:rPr>
              <a:t>Söhne mit Vätern mit niedrigem Einkommen </a:t>
            </a:r>
          </a:p>
          <a:p>
            <a:r>
              <a:rPr lang="de-US" sz="1500" dirty="0">
                <a:latin typeface="Avenir Book" panose="02000503020000020003" pitchFamily="2" charset="0"/>
              </a:rPr>
              <a:t>oder </a:t>
            </a:r>
            <a:r>
              <a:rPr lang="de-US" sz="1500" dirty="0">
                <a:solidFill>
                  <a:srgbClr val="FAD652"/>
                </a:solidFill>
                <a:latin typeface="Avenir Book" panose="02000503020000020003" pitchFamily="2" charset="0"/>
              </a:rPr>
              <a:t>Vätern, die zu den top 25% zählen</a:t>
            </a:r>
          </a:p>
        </p:txBody>
      </p:sp>
      <p:sp>
        <p:nvSpPr>
          <p:cNvPr id="9" name="Foliennummernplatzhalter 8">
            <a:extLst>
              <a:ext uri="{FF2B5EF4-FFF2-40B4-BE49-F238E27FC236}">
                <a16:creationId xmlns:a16="http://schemas.microsoft.com/office/drawing/2014/main" id="{90BAA351-B201-9AE3-01E3-94606596205E}"/>
              </a:ext>
            </a:extLst>
          </p:cNvPr>
          <p:cNvSpPr>
            <a:spLocks noGrp="1"/>
          </p:cNvSpPr>
          <p:nvPr>
            <p:ph type="sldNum" sz="quarter" idx="12"/>
          </p:nvPr>
        </p:nvSpPr>
        <p:spPr/>
        <p:txBody>
          <a:bodyPr/>
          <a:lstStyle/>
          <a:p>
            <a:fld id="{B7C2DEF3-E1FD-5D4D-9F1F-FDE0EB2664A4}" type="slidenum">
              <a:rPr lang="de-DE" smtClean="0"/>
              <a:t>20</a:t>
            </a:fld>
            <a:endParaRPr lang="de-DE"/>
          </a:p>
        </p:txBody>
      </p:sp>
      <p:sp>
        <p:nvSpPr>
          <p:cNvPr id="10" name="Textfeld 9">
            <a:extLst>
              <a:ext uri="{FF2B5EF4-FFF2-40B4-BE49-F238E27FC236}">
                <a16:creationId xmlns:a16="http://schemas.microsoft.com/office/drawing/2014/main" id="{91331442-95B6-89DF-9B62-F4D0A6B3DFE0}"/>
              </a:ext>
            </a:extLst>
          </p:cNvPr>
          <p:cNvSpPr txBox="1"/>
          <p:nvPr/>
        </p:nvSpPr>
        <p:spPr>
          <a:xfrm>
            <a:off x="34190" y="5855026"/>
            <a:ext cx="949299" cy="207749"/>
          </a:xfrm>
          <a:prstGeom prst="rect">
            <a:avLst/>
          </a:prstGeom>
          <a:noFill/>
        </p:spPr>
        <p:txBody>
          <a:bodyPr wrap="none" rtlCol="0">
            <a:spAutoFit/>
          </a:bodyPr>
          <a:lstStyle/>
          <a:p>
            <a:r>
              <a:rPr lang="de-DE" sz="750" dirty="0"/>
              <a:t>Quelle: OECD 2018.</a:t>
            </a:r>
          </a:p>
        </p:txBody>
      </p:sp>
    </p:spTree>
    <p:extLst>
      <p:ext uri="{BB962C8B-B14F-4D97-AF65-F5344CB8AC3E}">
        <p14:creationId xmlns:p14="http://schemas.microsoft.com/office/powerpoint/2010/main" val="348263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A5CEFB1-1A27-9529-C84D-FD233CD96275}"/>
              </a:ext>
            </a:extLst>
          </p:cNvPr>
          <p:cNvPicPr>
            <a:picLocks noChangeAspect="1"/>
          </p:cNvPicPr>
          <p:nvPr/>
        </p:nvPicPr>
        <p:blipFill>
          <a:blip r:embed="rId2"/>
          <a:stretch>
            <a:fillRect/>
          </a:stretch>
        </p:blipFill>
        <p:spPr>
          <a:xfrm>
            <a:off x="7092320" y="0"/>
            <a:ext cx="2051680" cy="6100763"/>
          </a:xfrm>
          <a:prstGeom prst="rect">
            <a:avLst/>
          </a:prstGeom>
        </p:spPr>
      </p:pic>
      <p:pic>
        <p:nvPicPr>
          <p:cNvPr id="7" name="Grafik 6">
            <a:extLst>
              <a:ext uri="{FF2B5EF4-FFF2-40B4-BE49-F238E27FC236}">
                <a16:creationId xmlns:a16="http://schemas.microsoft.com/office/drawing/2014/main" id="{FC3475C6-5AF5-66C0-9AA2-04442553C878}"/>
              </a:ext>
            </a:extLst>
          </p:cNvPr>
          <p:cNvPicPr>
            <a:picLocks noChangeAspect="1"/>
          </p:cNvPicPr>
          <p:nvPr/>
        </p:nvPicPr>
        <p:blipFill>
          <a:blip r:embed="rId2"/>
          <a:stretch>
            <a:fillRect/>
          </a:stretch>
        </p:blipFill>
        <p:spPr>
          <a:xfrm>
            <a:off x="0" y="-1"/>
            <a:ext cx="2051680" cy="6100763"/>
          </a:xfrm>
          <a:prstGeom prst="rect">
            <a:avLst/>
          </a:prstGeom>
        </p:spPr>
      </p:pic>
      <p:pic>
        <p:nvPicPr>
          <p:cNvPr id="4" name="Grafik 3">
            <a:extLst>
              <a:ext uri="{FF2B5EF4-FFF2-40B4-BE49-F238E27FC236}">
                <a16:creationId xmlns:a16="http://schemas.microsoft.com/office/drawing/2014/main" id="{69318F44-C102-2F32-395E-E2F70FA2BA8C}"/>
              </a:ext>
            </a:extLst>
          </p:cNvPr>
          <p:cNvPicPr>
            <a:picLocks noChangeAspect="1"/>
          </p:cNvPicPr>
          <p:nvPr/>
        </p:nvPicPr>
        <p:blipFill>
          <a:blip r:embed="rId3"/>
          <a:stretch>
            <a:fillRect/>
          </a:stretch>
        </p:blipFill>
        <p:spPr>
          <a:xfrm>
            <a:off x="1942652" y="908704"/>
            <a:ext cx="5295900" cy="519205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83B0247E-4EA8-F477-FCF0-D183E4773A59}"/>
              </a:ext>
            </a:extLst>
          </p:cNvPr>
          <p:cNvPicPr>
            <a:picLocks noChangeAspect="1"/>
          </p:cNvPicPr>
          <p:nvPr/>
        </p:nvPicPr>
        <p:blipFill>
          <a:blip r:embed="rId4"/>
          <a:stretch>
            <a:fillRect/>
          </a:stretch>
        </p:blipFill>
        <p:spPr>
          <a:xfrm>
            <a:off x="1320352" y="0"/>
            <a:ext cx="6540500" cy="1092200"/>
          </a:xfrm>
          <a:prstGeom prst="rect">
            <a:avLst/>
          </a:prstGeom>
        </p:spPr>
      </p:pic>
      <p:sp>
        <p:nvSpPr>
          <p:cNvPr id="2" name="Rahmen 1">
            <a:extLst>
              <a:ext uri="{FF2B5EF4-FFF2-40B4-BE49-F238E27FC236}">
                <a16:creationId xmlns:a16="http://schemas.microsoft.com/office/drawing/2014/main" id="{5F00AFDC-497A-0AA0-7571-711E7E4BF42C}"/>
              </a:ext>
            </a:extLst>
          </p:cNvPr>
          <p:cNvSpPr/>
          <p:nvPr/>
        </p:nvSpPr>
        <p:spPr>
          <a:xfrm>
            <a:off x="2349501" y="1710191"/>
            <a:ext cx="1006816" cy="265313"/>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9" name="Grafik 8" descr="Ein Bild, das weiß, Design enthält.&#10;&#10;Automatisch generierte Beschreibung">
            <a:extLst>
              <a:ext uri="{FF2B5EF4-FFF2-40B4-BE49-F238E27FC236}">
                <a16:creationId xmlns:a16="http://schemas.microsoft.com/office/drawing/2014/main" id="{25E80887-E130-1893-70DB-CAADA7A9DE60}"/>
              </a:ext>
            </a:extLst>
          </p:cNvPr>
          <p:cNvPicPr>
            <a:picLocks noChangeAspect="1"/>
          </p:cNvPicPr>
          <p:nvPr/>
        </p:nvPicPr>
        <p:blipFill>
          <a:blip r:embed="rId5"/>
          <a:stretch>
            <a:fillRect/>
          </a:stretch>
        </p:blipFill>
        <p:spPr>
          <a:xfrm>
            <a:off x="391154" y="0"/>
            <a:ext cx="8252664" cy="1092200"/>
          </a:xfrm>
          <a:prstGeom prst="rect">
            <a:avLst/>
          </a:prstGeom>
        </p:spPr>
      </p:pic>
      <p:sp>
        <p:nvSpPr>
          <p:cNvPr id="10" name="Textfeld 9">
            <a:extLst>
              <a:ext uri="{FF2B5EF4-FFF2-40B4-BE49-F238E27FC236}">
                <a16:creationId xmlns:a16="http://schemas.microsoft.com/office/drawing/2014/main" id="{5DA780C3-667C-D76A-6D30-CC0F5ACEFDAC}"/>
              </a:ext>
            </a:extLst>
          </p:cNvPr>
          <p:cNvSpPr txBox="1"/>
          <p:nvPr/>
        </p:nvSpPr>
        <p:spPr>
          <a:xfrm>
            <a:off x="2076009" y="47933"/>
            <a:ext cx="5508239" cy="1215717"/>
          </a:xfrm>
          <a:prstGeom prst="rect">
            <a:avLst/>
          </a:prstGeom>
          <a:noFill/>
        </p:spPr>
        <p:txBody>
          <a:bodyPr wrap="none" rtlCol="0">
            <a:spAutoFit/>
          </a:bodyPr>
          <a:lstStyle/>
          <a:p>
            <a:r>
              <a:rPr lang="de-US" sz="1500" dirty="0">
                <a:latin typeface="Avenir Book" panose="02000503020000020003" pitchFamily="2" charset="0"/>
              </a:rPr>
              <a:t>Ländervergleich OECD 2018: </a:t>
            </a:r>
          </a:p>
          <a:p>
            <a:r>
              <a:rPr lang="de-US" sz="2500" dirty="0">
                <a:latin typeface="Avenir Book" panose="02000503020000020003" pitchFamily="2" charset="0"/>
              </a:rPr>
              <a:t>Wie hoch sind </a:t>
            </a:r>
            <a:r>
              <a:rPr lang="de-US" sz="2500">
                <a:latin typeface="Avenir Book" panose="02000503020000020003" pitchFamily="2" charset="0"/>
              </a:rPr>
              <a:t>die Aufsti</a:t>
            </a:r>
            <a:r>
              <a:rPr lang="de-DE" sz="2500" dirty="0" err="1">
                <a:latin typeface="Avenir Book" panose="02000503020000020003" pitchFamily="2" charset="0"/>
              </a:rPr>
              <a:t>e</a:t>
            </a:r>
            <a:r>
              <a:rPr lang="de-US" sz="2500">
                <a:latin typeface="Avenir Book" panose="02000503020000020003" pitchFamily="2" charset="0"/>
              </a:rPr>
              <a:t>gschancen</a:t>
            </a:r>
            <a:r>
              <a:rPr lang="de-US" sz="2500" dirty="0">
                <a:latin typeface="Avenir Book" panose="02000503020000020003" pitchFamily="2" charset="0"/>
              </a:rPr>
              <a:t>?</a:t>
            </a:r>
          </a:p>
          <a:p>
            <a:r>
              <a:rPr lang="de-US" sz="1500" dirty="0">
                <a:latin typeface="Avenir Book" panose="02000503020000020003" pitchFamily="2" charset="0"/>
              </a:rPr>
              <a:t>% der </a:t>
            </a:r>
            <a:r>
              <a:rPr lang="de-US" sz="1500" dirty="0">
                <a:solidFill>
                  <a:srgbClr val="7EC0AA"/>
                </a:solidFill>
                <a:latin typeface="Avenir Book" panose="02000503020000020003" pitchFamily="2" charset="0"/>
              </a:rPr>
              <a:t>Söhne mit Vätern mit niedrigem Einkommen </a:t>
            </a:r>
          </a:p>
          <a:p>
            <a:r>
              <a:rPr lang="de-US" sz="1500" dirty="0">
                <a:latin typeface="Avenir Book" panose="02000503020000020003" pitchFamily="2" charset="0"/>
              </a:rPr>
              <a:t>oder </a:t>
            </a:r>
            <a:r>
              <a:rPr lang="de-US" sz="1500" dirty="0">
                <a:solidFill>
                  <a:srgbClr val="FAD652"/>
                </a:solidFill>
                <a:latin typeface="Avenir Book" panose="02000503020000020003" pitchFamily="2" charset="0"/>
              </a:rPr>
              <a:t>Vätern, die zu den top 25% zählen</a:t>
            </a:r>
          </a:p>
        </p:txBody>
      </p:sp>
      <p:sp>
        <p:nvSpPr>
          <p:cNvPr id="3" name="Foliennummernplatzhalter 2">
            <a:extLst>
              <a:ext uri="{FF2B5EF4-FFF2-40B4-BE49-F238E27FC236}">
                <a16:creationId xmlns:a16="http://schemas.microsoft.com/office/drawing/2014/main" id="{8E3D69F4-783A-AAAE-E14D-CF1E35761988}"/>
              </a:ext>
            </a:extLst>
          </p:cNvPr>
          <p:cNvSpPr>
            <a:spLocks noGrp="1"/>
          </p:cNvSpPr>
          <p:nvPr>
            <p:ph type="sldNum" sz="quarter" idx="12"/>
          </p:nvPr>
        </p:nvSpPr>
        <p:spPr/>
        <p:txBody>
          <a:bodyPr/>
          <a:lstStyle/>
          <a:p>
            <a:fld id="{B7C2DEF3-E1FD-5D4D-9F1F-FDE0EB2664A4}" type="slidenum">
              <a:rPr lang="de-DE" smtClean="0"/>
              <a:t>21</a:t>
            </a:fld>
            <a:endParaRPr lang="de-DE"/>
          </a:p>
        </p:txBody>
      </p:sp>
      <p:sp>
        <p:nvSpPr>
          <p:cNvPr id="8" name="Textfeld 7">
            <a:extLst>
              <a:ext uri="{FF2B5EF4-FFF2-40B4-BE49-F238E27FC236}">
                <a16:creationId xmlns:a16="http://schemas.microsoft.com/office/drawing/2014/main" id="{0E901C38-FA38-FE4C-CB5B-5480F89EF993}"/>
              </a:ext>
            </a:extLst>
          </p:cNvPr>
          <p:cNvSpPr txBox="1"/>
          <p:nvPr/>
        </p:nvSpPr>
        <p:spPr>
          <a:xfrm>
            <a:off x="34190" y="5855026"/>
            <a:ext cx="949299" cy="207749"/>
          </a:xfrm>
          <a:prstGeom prst="rect">
            <a:avLst/>
          </a:prstGeom>
          <a:noFill/>
        </p:spPr>
        <p:txBody>
          <a:bodyPr wrap="none" rtlCol="0">
            <a:spAutoFit/>
          </a:bodyPr>
          <a:lstStyle/>
          <a:p>
            <a:r>
              <a:rPr lang="de-DE" sz="750" dirty="0"/>
              <a:t>Quelle: OECD 2018.</a:t>
            </a:r>
          </a:p>
        </p:txBody>
      </p:sp>
    </p:spTree>
    <p:extLst>
      <p:ext uri="{BB962C8B-B14F-4D97-AF65-F5344CB8AC3E}">
        <p14:creationId xmlns:p14="http://schemas.microsoft.com/office/powerpoint/2010/main" val="332024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2ACF4-F198-1CC9-F147-3CEBBAFF7B4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671D235-CA2D-F283-F700-A358B3AC2EAC}"/>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2C22FCA1-322A-E256-8354-58A08E3D6C8E}"/>
              </a:ext>
            </a:extLst>
          </p:cNvPr>
          <p:cNvPicPr>
            <a:picLocks noChangeAspect="1"/>
          </p:cNvPicPr>
          <p:nvPr/>
        </p:nvPicPr>
        <p:blipFill>
          <a:blip r:embed="rId2"/>
          <a:stretch>
            <a:fillRect/>
          </a:stretch>
        </p:blipFill>
        <p:spPr>
          <a:xfrm>
            <a:off x="0" y="0"/>
            <a:ext cx="9144000" cy="6097014"/>
          </a:xfrm>
          <a:prstGeom prst="rect">
            <a:avLst/>
          </a:prstGeom>
        </p:spPr>
      </p:pic>
      <p:sp>
        <p:nvSpPr>
          <p:cNvPr id="5" name="Foliennummernplatzhalter 4">
            <a:extLst>
              <a:ext uri="{FF2B5EF4-FFF2-40B4-BE49-F238E27FC236}">
                <a16:creationId xmlns:a16="http://schemas.microsoft.com/office/drawing/2014/main" id="{C7C89A97-6130-C0A9-9327-F64A3EFACF45}"/>
              </a:ext>
            </a:extLst>
          </p:cNvPr>
          <p:cNvSpPr>
            <a:spLocks noGrp="1"/>
          </p:cNvSpPr>
          <p:nvPr>
            <p:ph type="sldNum" sz="quarter" idx="12"/>
          </p:nvPr>
        </p:nvSpPr>
        <p:spPr/>
        <p:txBody>
          <a:bodyPr/>
          <a:lstStyle/>
          <a:p>
            <a:fld id="{B7C2DEF3-E1FD-5D4D-9F1F-FDE0EB2664A4}" type="slidenum">
              <a:rPr lang="de-DE" smtClean="0"/>
              <a:t>22</a:t>
            </a:fld>
            <a:endParaRPr lang="de-DE"/>
          </a:p>
        </p:txBody>
      </p:sp>
    </p:spTree>
    <p:extLst>
      <p:ext uri="{BB962C8B-B14F-4D97-AF65-F5344CB8AC3E}">
        <p14:creationId xmlns:p14="http://schemas.microsoft.com/office/powerpoint/2010/main" val="57554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97D6AF0-5AB0-F9B9-D15A-3556270C9D94}"/>
              </a:ext>
            </a:extLst>
          </p:cNvPr>
          <p:cNvPicPr>
            <a:picLocks noChangeAspect="1"/>
          </p:cNvPicPr>
          <p:nvPr/>
        </p:nvPicPr>
        <p:blipFill>
          <a:blip r:embed="rId2"/>
          <a:stretch>
            <a:fillRect/>
          </a:stretch>
        </p:blipFill>
        <p:spPr>
          <a:xfrm>
            <a:off x="0" y="0"/>
            <a:ext cx="9144000" cy="6100764"/>
          </a:xfrm>
          <a:prstGeom prst="rect">
            <a:avLst/>
          </a:prstGeom>
        </p:spPr>
      </p:pic>
      <p:pic>
        <p:nvPicPr>
          <p:cNvPr id="3" name="Grafik 2" descr="Ein Bild, das Screenshot, Reihe enthält.&#10;&#10;Automatisch generierte Beschreibung">
            <a:extLst>
              <a:ext uri="{FF2B5EF4-FFF2-40B4-BE49-F238E27FC236}">
                <a16:creationId xmlns:a16="http://schemas.microsoft.com/office/drawing/2014/main" id="{C782D1EA-A02D-278E-B4FD-796D6FFC6846}"/>
              </a:ext>
            </a:extLst>
          </p:cNvPr>
          <p:cNvPicPr>
            <a:picLocks noChangeAspect="1"/>
          </p:cNvPicPr>
          <p:nvPr/>
        </p:nvPicPr>
        <p:blipFill>
          <a:blip r:embed="rId3"/>
          <a:stretch>
            <a:fillRect/>
          </a:stretch>
        </p:blipFill>
        <p:spPr>
          <a:xfrm>
            <a:off x="685798" y="506041"/>
            <a:ext cx="7772400" cy="5181600"/>
          </a:xfrm>
          <a:prstGeom prst="rect">
            <a:avLst/>
          </a:prstGeom>
        </p:spPr>
      </p:pic>
      <p:pic>
        <p:nvPicPr>
          <p:cNvPr id="9" name="Grafik 8" descr="Ein Bild, das weiß, Design enthält.&#10;&#10;Automatisch generierte Beschreibung">
            <a:extLst>
              <a:ext uri="{FF2B5EF4-FFF2-40B4-BE49-F238E27FC236}">
                <a16:creationId xmlns:a16="http://schemas.microsoft.com/office/drawing/2014/main" id="{B4E6DEF6-25EE-0565-CEB2-AC94051C039A}"/>
              </a:ext>
            </a:extLst>
          </p:cNvPr>
          <p:cNvPicPr>
            <a:picLocks noChangeAspect="1"/>
          </p:cNvPicPr>
          <p:nvPr/>
        </p:nvPicPr>
        <p:blipFill>
          <a:blip r:embed="rId4"/>
          <a:stretch>
            <a:fillRect/>
          </a:stretch>
        </p:blipFill>
        <p:spPr>
          <a:xfrm>
            <a:off x="234389" y="852886"/>
            <a:ext cx="8483484" cy="709580"/>
          </a:xfrm>
          <a:prstGeom prst="rect">
            <a:avLst/>
          </a:prstGeom>
        </p:spPr>
      </p:pic>
      <p:sp>
        <p:nvSpPr>
          <p:cNvPr id="12" name="Textfeld 11">
            <a:extLst>
              <a:ext uri="{FF2B5EF4-FFF2-40B4-BE49-F238E27FC236}">
                <a16:creationId xmlns:a16="http://schemas.microsoft.com/office/drawing/2014/main" id="{1A9A4FF8-0946-B94E-9E09-6EA9AD1C51FC}"/>
              </a:ext>
            </a:extLst>
          </p:cNvPr>
          <p:cNvSpPr txBox="1"/>
          <p:nvPr/>
        </p:nvSpPr>
        <p:spPr>
          <a:xfrm>
            <a:off x="497101" y="301854"/>
            <a:ext cx="8149795" cy="1015663"/>
          </a:xfrm>
          <a:prstGeom prst="rect">
            <a:avLst/>
          </a:prstGeom>
          <a:noFill/>
        </p:spPr>
        <p:txBody>
          <a:bodyPr wrap="none" rtlCol="0">
            <a:spAutoFit/>
          </a:bodyPr>
          <a:lstStyle/>
          <a:p>
            <a:r>
              <a:rPr lang="de-DE" sz="2000" dirty="0">
                <a:latin typeface="Avenir Book" panose="02000503020000020003" pitchFamily="2" charset="0"/>
              </a:rPr>
              <a:t>Vermögen = im Laufe des Lebens + Erbschaften/Schenkungen</a:t>
            </a:r>
          </a:p>
          <a:p>
            <a:endParaRPr lang="de-DE" sz="2000" dirty="0">
              <a:latin typeface="Avenir Book" panose="02000503020000020003" pitchFamily="2" charset="0"/>
            </a:endParaRPr>
          </a:p>
          <a:p>
            <a:r>
              <a:rPr lang="de-DE" sz="2000" dirty="0">
                <a:latin typeface="Avenir Book" panose="02000503020000020003" pitchFamily="2" charset="0"/>
              </a:rPr>
              <a:t>Anteil Erbe am privaten Gesamtvermögen in Deutschland, 1900-2010</a:t>
            </a:r>
          </a:p>
        </p:txBody>
      </p:sp>
      <p:sp>
        <p:nvSpPr>
          <p:cNvPr id="2" name="Foliennummernplatzhalter 1">
            <a:extLst>
              <a:ext uri="{FF2B5EF4-FFF2-40B4-BE49-F238E27FC236}">
                <a16:creationId xmlns:a16="http://schemas.microsoft.com/office/drawing/2014/main" id="{4BD5B7FA-2FAB-2C7B-691D-025DB5DACF51}"/>
              </a:ext>
            </a:extLst>
          </p:cNvPr>
          <p:cNvSpPr>
            <a:spLocks noGrp="1"/>
          </p:cNvSpPr>
          <p:nvPr>
            <p:ph type="sldNum" sz="quarter" idx="12"/>
          </p:nvPr>
        </p:nvSpPr>
        <p:spPr/>
        <p:txBody>
          <a:bodyPr/>
          <a:lstStyle/>
          <a:p>
            <a:fld id="{B7C2DEF3-E1FD-5D4D-9F1F-FDE0EB2664A4}" type="slidenum">
              <a:rPr lang="de-DE" smtClean="0"/>
              <a:t>23</a:t>
            </a:fld>
            <a:endParaRPr lang="de-DE"/>
          </a:p>
        </p:txBody>
      </p:sp>
      <p:sp>
        <p:nvSpPr>
          <p:cNvPr id="4" name="Textfeld 3">
            <a:extLst>
              <a:ext uri="{FF2B5EF4-FFF2-40B4-BE49-F238E27FC236}">
                <a16:creationId xmlns:a16="http://schemas.microsoft.com/office/drawing/2014/main" id="{C4AC81FB-C6DF-25DE-010D-DC71371A2C86}"/>
              </a:ext>
            </a:extLst>
          </p:cNvPr>
          <p:cNvSpPr txBox="1"/>
          <p:nvPr/>
        </p:nvSpPr>
        <p:spPr>
          <a:xfrm>
            <a:off x="36421" y="5852386"/>
            <a:ext cx="1298753" cy="207749"/>
          </a:xfrm>
          <a:prstGeom prst="rect">
            <a:avLst/>
          </a:prstGeom>
          <a:noFill/>
        </p:spPr>
        <p:txBody>
          <a:bodyPr wrap="none" rtlCol="0">
            <a:spAutoFit/>
          </a:bodyPr>
          <a:lstStyle/>
          <a:p>
            <a:r>
              <a:rPr lang="de-DE" sz="750" dirty="0"/>
              <a:t>Quelle: </a:t>
            </a:r>
            <a:r>
              <a:rPr lang="de-DE" sz="750" dirty="0" err="1"/>
              <a:t>Alvaredo</a:t>
            </a:r>
            <a:r>
              <a:rPr lang="de-DE" sz="750" dirty="0"/>
              <a:t> et al. 2017.</a:t>
            </a:r>
          </a:p>
        </p:txBody>
      </p:sp>
    </p:spTree>
    <p:extLst>
      <p:ext uri="{BB962C8B-B14F-4D97-AF65-F5344CB8AC3E}">
        <p14:creationId xmlns:p14="http://schemas.microsoft.com/office/powerpoint/2010/main" val="262135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795C52D-AC26-094A-9B64-B9648D20EB3B}"/>
              </a:ext>
            </a:extLst>
          </p:cNvPr>
          <p:cNvSpPr>
            <a:spLocks noGrp="1"/>
          </p:cNvSpPr>
          <p:nvPr>
            <p:ph type="sldNum" sz="quarter" idx="12"/>
          </p:nvPr>
        </p:nvSpPr>
        <p:spPr/>
        <p:txBody>
          <a:bodyPr/>
          <a:lstStyle/>
          <a:p>
            <a:fld id="{D1C53109-4F72-9040-8F26-84B33447CE7C}" type="slidenum">
              <a:rPr lang="de-DE" smtClean="0"/>
              <a:t>24</a:t>
            </a:fld>
            <a:endParaRPr lang="de-DE"/>
          </a:p>
        </p:txBody>
      </p:sp>
      <p:graphicFrame>
        <p:nvGraphicFramePr>
          <p:cNvPr id="6" name="Diagramm 5">
            <a:extLst>
              <a:ext uri="{FF2B5EF4-FFF2-40B4-BE49-F238E27FC236}">
                <a16:creationId xmlns:a16="http://schemas.microsoft.com/office/drawing/2014/main" id="{42C39764-EA0A-E541-A285-0C5D1D2E4B63}"/>
              </a:ext>
            </a:extLst>
          </p:cNvPr>
          <p:cNvGraphicFramePr/>
          <p:nvPr>
            <p:extLst>
              <p:ext uri="{D42A27DB-BD31-4B8C-83A1-F6EECF244321}">
                <p14:modId xmlns:p14="http://schemas.microsoft.com/office/powerpoint/2010/main" val="2308848589"/>
              </p:ext>
            </p:extLst>
          </p:nvPr>
        </p:nvGraphicFramePr>
        <p:xfrm>
          <a:off x="106472" y="2084014"/>
          <a:ext cx="4317683" cy="28342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a:extLst>
              <a:ext uri="{FF2B5EF4-FFF2-40B4-BE49-F238E27FC236}">
                <a16:creationId xmlns:a16="http://schemas.microsoft.com/office/drawing/2014/main" id="{1F81CD52-7DCD-2D48-B4BC-490CCA1543B6}"/>
              </a:ext>
            </a:extLst>
          </p:cNvPr>
          <p:cNvGraphicFramePr/>
          <p:nvPr>
            <p:extLst>
              <p:ext uri="{D42A27DB-BD31-4B8C-83A1-F6EECF244321}">
                <p14:modId xmlns:p14="http://schemas.microsoft.com/office/powerpoint/2010/main" val="1640243008"/>
              </p:ext>
            </p:extLst>
          </p:nvPr>
        </p:nvGraphicFramePr>
        <p:xfrm>
          <a:off x="4719845" y="1881608"/>
          <a:ext cx="4317683" cy="30366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a:extLst>
              <a:ext uri="{FF2B5EF4-FFF2-40B4-BE49-F238E27FC236}">
                <a16:creationId xmlns:a16="http://schemas.microsoft.com/office/drawing/2014/main" id="{3D0B3BA0-938C-618D-D870-BC90FDCFF363}"/>
              </a:ext>
            </a:extLst>
          </p:cNvPr>
          <p:cNvSpPr txBox="1"/>
          <p:nvPr/>
        </p:nvSpPr>
        <p:spPr>
          <a:xfrm>
            <a:off x="186432" y="301867"/>
            <a:ext cx="8771137" cy="1323439"/>
          </a:xfrm>
          <a:prstGeom prst="rect">
            <a:avLst/>
          </a:prstGeom>
          <a:noFill/>
        </p:spPr>
        <p:txBody>
          <a:bodyPr wrap="square" rtlCol="0">
            <a:spAutoFit/>
          </a:bodyPr>
          <a:lstStyle/>
          <a:p>
            <a:pPr algn="ctr"/>
            <a:r>
              <a:rPr lang="de-DE" sz="2000" dirty="0">
                <a:latin typeface="Avenir Book" panose="02000503020000020003" pitchFamily="2" charset="0"/>
              </a:rPr>
              <a:t>Einnahmen aus der </a:t>
            </a:r>
            <a:r>
              <a:rPr lang="de-DE" sz="2000" dirty="0">
                <a:solidFill>
                  <a:srgbClr val="7D96FF"/>
                </a:solidFill>
                <a:latin typeface="Avenir Book" panose="02000503020000020003" pitchFamily="2" charset="0"/>
              </a:rPr>
              <a:t>Erbschaft</a:t>
            </a:r>
            <a:r>
              <a:rPr lang="de-DE" sz="2000" dirty="0">
                <a:latin typeface="Avenir Book" panose="02000503020000020003" pitchFamily="2" charset="0"/>
              </a:rPr>
              <a:t>- &amp; </a:t>
            </a:r>
            <a:r>
              <a:rPr lang="de-DE" sz="2000" dirty="0">
                <a:solidFill>
                  <a:srgbClr val="FF632E"/>
                </a:solidFill>
                <a:latin typeface="Avenir Book" panose="02000503020000020003" pitchFamily="2" charset="0"/>
              </a:rPr>
              <a:t>Vermögen</a:t>
            </a:r>
            <a:r>
              <a:rPr lang="de-DE" sz="2000" dirty="0">
                <a:latin typeface="Avenir Book" panose="02000503020000020003" pitchFamily="2" charset="0"/>
              </a:rPr>
              <a:t>steuer </a:t>
            </a:r>
          </a:p>
          <a:p>
            <a:pPr algn="ctr"/>
            <a:r>
              <a:rPr lang="de-DE" sz="2000" dirty="0">
                <a:latin typeface="Avenir Book" panose="02000503020000020003" pitchFamily="2" charset="0"/>
              </a:rPr>
              <a:t>in Deutschland,1950-2020: </a:t>
            </a:r>
          </a:p>
          <a:p>
            <a:pPr algn="ctr"/>
            <a:endParaRPr lang="de-DE" sz="2000" dirty="0">
              <a:latin typeface="Avenir Book" panose="02000503020000020003" pitchFamily="2" charset="0"/>
            </a:endParaRPr>
          </a:p>
          <a:p>
            <a:pPr algn="ctr"/>
            <a:r>
              <a:rPr lang="de-DE" sz="2000" dirty="0">
                <a:latin typeface="Avenir Book" panose="02000503020000020003" pitchFamily="2" charset="0"/>
              </a:rPr>
              <a:t>in % an gesamten Steuereinnahmen        in absoluten Zahlen in Mio. Euro</a:t>
            </a:r>
          </a:p>
        </p:txBody>
      </p:sp>
      <p:sp>
        <p:nvSpPr>
          <p:cNvPr id="3" name="Textfeld 2">
            <a:extLst>
              <a:ext uri="{FF2B5EF4-FFF2-40B4-BE49-F238E27FC236}">
                <a16:creationId xmlns:a16="http://schemas.microsoft.com/office/drawing/2014/main" id="{30E29D89-37DE-31B1-884B-DEF6972CB43B}"/>
              </a:ext>
            </a:extLst>
          </p:cNvPr>
          <p:cNvSpPr txBox="1"/>
          <p:nvPr/>
        </p:nvSpPr>
        <p:spPr>
          <a:xfrm>
            <a:off x="34190" y="5855026"/>
            <a:ext cx="1478290" cy="207749"/>
          </a:xfrm>
          <a:prstGeom prst="rect">
            <a:avLst/>
          </a:prstGeom>
          <a:noFill/>
        </p:spPr>
        <p:txBody>
          <a:bodyPr wrap="none" rtlCol="0">
            <a:spAutoFit/>
          </a:bodyPr>
          <a:lstStyle/>
          <a:p>
            <a:r>
              <a:rPr lang="de-DE" sz="750" dirty="0"/>
              <a:t>Quelle: Daten von DeStatis 2022.</a:t>
            </a:r>
          </a:p>
        </p:txBody>
      </p:sp>
    </p:spTree>
    <p:extLst>
      <p:ext uri="{BB962C8B-B14F-4D97-AF65-F5344CB8AC3E}">
        <p14:creationId xmlns:p14="http://schemas.microsoft.com/office/powerpoint/2010/main" val="532007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iagramm enthält.&#10;&#10;Automatisch generierte Beschreibung">
            <a:extLst>
              <a:ext uri="{FF2B5EF4-FFF2-40B4-BE49-F238E27FC236}">
                <a16:creationId xmlns:a16="http://schemas.microsoft.com/office/drawing/2014/main" id="{77875A4B-A823-6C5F-2DD5-FAC6A01571B8}"/>
              </a:ext>
            </a:extLst>
          </p:cNvPr>
          <p:cNvPicPr>
            <a:picLocks noChangeAspect="1"/>
          </p:cNvPicPr>
          <p:nvPr/>
        </p:nvPicPr>
        <p:blipFill>
          <a:blip r:embed="rId2"/>
          <a:stretch>
            <a:fillRect/>
          </a:stretch>
        </p:blipFill>
        <p:spPr>
          <a:xfrm>
            <a:off x="2815315" y="1122693"/>
            <a:ext cx="3513369" cy="4978070"/>
          </a:xfrm>
          <a:prstGeom prst="rect">
            <a:avLst/>
          </a:prstGeom>
        </p:spPr>
      </p:pic>
      <p:sp>
        <p:nvSpPr>
          <p:cNvPr id="3" name="Textfeld 2">
            <a:extLst>
              <a:ext uri="{FF2B5EF4-FFF2-40B4-BE49-F238E27FC236}">
                <a16:creationId xmlns:a16="http://schemas.microsoft.com/office/drawing/2014/main" id="{9E4921A0-2607-C4B0-EB3A-6A65BF9EDE8D}"/>
              </a:ext>
            </a:extLst>
          </p:cNvPr>
          <p:cNvSpPr txBox="1"/>
          <p:nvPr/>
        </p:nvSpPr>
        <p:spPr>
          <a:xfrm>
            <a:off x="1284079" y="305332"/>
            <a:ext cx="6575839" cy="630942"/>
          </a:xfrm>
          <a:prstGeom prst="rect">
            <a:avLst/>
          </a:prstGeom>
          <a:noFill/>
        </p:spPr>
        <p:txBody>
          <a:bodyPr wrap="none" rtlCol="0">
            <a:spAutoFit/>
          </a:bodyPr>
          <a:lstStyle/>
          <a:p>
            <a:pPr algn="ctr"/>
            <a:r>
              <a:rPr lang="de-DE" sz="2000" dirty="0">
                <a:latin typeface="Avenir Book" panose="02000503020000020003" pitchFamily="2" charset="0"/>
              </a:rPr>
              <a:t>Was passiert mit großen Vermögen ohne Besteuerung?</a:t>
            </a:r>
          </a:p>
          <a:p>
            <a:pPr algn="ctr"/>
            <a:r>
              <a:rPr lang="de-DE" sz="1500" dirty="0">
                <a:latin typeface="Avenir Book" panose="02000503020000020003" pitchFamily="2" charset="0"/>
              </a:rPr>
              <a:t>Von 10 Millionen $ auf 60 Milliarden $ in 5 Generationen</a:t>
            </a:r>
          </a:p>
        </p:txBody>
      </p:sp>
      <p:sp>
        <p:nvSpPr>
          <p:cNvPr id="2" name="Foliennummernplatzhalter 1">
            <a:extLst>
              <a:ext uri="{FF2B5EF4-FFF2-40B4-BE49-F238E27FC236}">
                <a16:creationId xmlns:a16="http://schemas.microsoft.com/office/drawing/2014/main" id="{905F81DA-200A-2E6F-6261-CDCB00A8D85D}"/>
              </a:ext>
            </a:extLst>
          </p:cNvPr>
          <p:cNvSpPr>
            <a:spLocks noGrp="1"/>
          </p:cNvSpPr>
          <p:nvPr>
            <p:ph type="sldNum" sz="quarter" idx="12"/>
          </p:nvPr>
        </p:nvSpPr>
        <p:spPr/>
        <p:txBody>
          <a:bodyPr/>
          <a:lstStyle/>
          <a:p>
            <a:fld id="{B7C2DEF3-E1FD-5D4D-9F1F-FDE0EB2664A4}" type="slidenum">
              <a:rPr lang="de-DE" smtClean="0"/>
              <a:t>25</a:t>
            </a:fld>
            <a:endParaRPr lang="de-DE"/>
          </a:p>
        </p:txBody>
      </p:sp>
      <p:sp>
        <p:nvSpPr>
          <p:cNvPr id="4" name="Textfeld 3">
            <a:extLst>
              <a:ext uri="{FF2B5EF4-FFF2-40B4-BE49-F238E27FC236}">
                <a16:creationId xmlns:a16="http://schemas.microsoft.com/office/drawing/2014/main" id="{50CBCCEB-7107-3031-1F64-944F7DBC14D3}"/>
              </a:ext>
            </a:extLst>
          </p:cNvPr>
          <p:cNvSpPr txBox="1"/>
          <p:nvPr/>
        </p:nvSpPr>
        <p:spPr>
          <a:xfrm>
            <a:off x="34190" y="5855026"/>
            <a:ext cx="949299" cy="207749"/>
          </a:xfrm>
          <a:prstGeom prst="rect">
            <a:avLst/>
          </a:prstGeom>
          <a:noFill/>
        </p:spPr>
        <p:txBody>
          <a:bodyPr wrap="none" rtlCol="0">
            <a:spAutoFit/>
          </a:bodyPr>
          <a:lstStyle/>
          <a:p>
            <a:r>
              <a:rPr lang="de-DE" sz="750" dirty="0"/>
              <a:t>Quelle: OECD 2021.</a:t>
            </a:r>
          </a:p>
        </p:txBody>
      </p:sp>
    </p:spTree>
    <p:extLst>
      <p:ext uri="{BB962C8B-B14F-4D97-AF65-F5344CB8AC3E}">
        <p14:creationId xmlns:p14="http://schemas.microsoft.com/office/powerpoint/2010/main" val="235396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Diagramm enthält.&#10;&#10;Automatisch generierte Beschreibung">
            <a:extLst>
              <a:ext uri="{FF2B5EF4-FFF2-40B4-BE49-F238E27FC236}">
                <a16:creationId xmlns:a16="http://schemas.microsoft.com/office/drawing/2014/main" id="{CD539CC8-AE1E-15BE-985E-85651A5EA869}"/>
              </a:ext>
            </a:extLst>
          </p:cNvPr>
          <p:cNvPicPr>
            <a:picLocks noGrp="1" noChangeAspect="1"/>
          </p:cNvPicPr>
          <p:nvPr>
            <p:ph idx="1"/>
          </p:nvPr>
        </p:nvPicPr>
        <p:blipFill>
          <a:blip r:embed="rId2"/>
          <a:stretch>
            <a:fillRect/>
          </a:stretch>
        </p:blipFill>
        <p:spPr>
          <a:xfrm>
            <a:off x="0" y="0"/>
            <a:ext cx="9151144" cy="6100763"/>
          </a:xfrm>
        </p:spPr>
      </p:pic>
      <p:sp>
        <p:nvSpPr>
          <p:cNvPr id="2" name="Foliennummernplatzhalter 1">
            <a:extLst>
              <a:ext uri="{FF2B5EF4-FFF2-40B4-BE49-F238E27FC236}">
                <a16:creationId xmlns:a16="http://schemas.microsoft.com/office/drawing/2014/main" id="{D7C4F3D4-EA3E-3262-61DA-423C883B262A}"/>
              </a:ext>
            </a:extLst>
          </p:cNvPr>
          <p:cNvSpPr>
            <a:spLocks noGrp="1"/>
          </p:cNvSpPr>
          <p:nvPr>
            <p:ph type="sldNum" sz="quarter" idx="12"/>
          </p:nvPr>
        </p:nvSpPr>
        <p:spPr/>
        <p:txBody>
          <a:bodyPr/>
          <a:lstStyle/>
          <a:p>
            <a:fld id="{B7C2DEF3-E1FD-5D4D-9F1F-FDE0EB2664A4}" type="slidenum">
              <a:rPr lang="de-DE" smtClean="0"/>
              <a:t>26</a:t>
            </a:fld>
            <a:endParaRPr lang="de-DE"/>
          </a:p>
        </p:txBody>
      </p:sp>
    </p:spTree>
    <p:extLst>
      <p:ext uri="{BB962C8B-B14F-4D97-AF65-F5344CB8AC3E}">
        <p14:creationId xmlns:p14="http://schemas.microsoft.com/office/powerpoint/2010/main" val="274926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Diagramm enthält.&#10;&#10;Automatisch generierte Beschreibung">
            <a:extLst>
              <a:ext uri="{FF2B5EF4-FFF2-40B4-BE49-F238E27FC236}">
                <a16:creationId xmlns:a16="http://schemas.microsoft.com/office/drawing/2014/main" id="{CD539CC8-AE1E-15BE-985E-85651A5EA869}"/>
              </a:ext>
            </a:extLst>
          </p:cNvPr>
          <p:cNvPicPr>
            <a:picLocks noGrp="1" noChangeAspect="1"/>
          </p:cNvPicPr>
          <p:nvPr>
            <p:ph idx="1"/>
          </p:nvPr>
        </p:nvPicPr>
        <p:blipFill>
          <a:blip r:embed="rId2"/>
          <a:stretch>
            <a:fillRect/>
          </a:stretch>
        </p:blipFill>
        <p:spPr>
          <a:xfrm>
            <a:off x="0" y="0"/>
            <a:ext cx="9151144" cy="6100763"/>
          </a:xfrm>
        </p:spPr>
      </p:pic>
      <p:pic>
        <p:nvPicPr>
          <p:cNvPr id="3" name="Grafik 2" descr="Ein Bild, das Text, Screenshot, Kreis, Diagramm enthält.&#10;&#10;Automatisch generierte Beschreibung">
            <a:extLst>
              <a:ext uri="{FF2B5EF4-FFF2-40B4-BE49-F238E27FC236}">
                <a16:creationId xmlns:a16="http://schemas.microsoft.com/office/drawing/2014/main" id="{8ABDADD8-BB31-2C32-E162-6DBE77717C56}"/>
              </a:ext>
            </a:extLst>
          </p:cNvPr>
          <p:cNvPicPr>
            <a:picLocks noChangeAspect="1"/>
          </p:cNvPicPr>
          <p:nvPr/>
        </p:nvPicPr>
        <p:blipFill>
          <a:blip r:embed="rId3"/>
          <a:stretch>
            <a:fillRect/>
          </a:stretch>
        </p:blipFill>
        <p:spPr>
          <a:xfrm>
            <a:off x="582706" y="459581"/>
            <a:ext cx="7772400" cy="5181600"/>
          </a:xfrm>
          <a:prstGeom prst="rect">
            <a:avLst/>
          </a:prstGeom>
        </p:spPr>
      </p:pic>
      <p:pic>
        <p:nvPicPr>
          <p:cNvPr id="4" name="Grafik 3" descr="Ein Bild, das weiß, Design enthält.&#10;&#10;Automatisch generierte Beschreibung">
            <a:extLst>
              <a:ext uri="{FF2B5EF4-FFF2-40B4-BE49-F238E27FC236}">
                <a16:creationId xmlns:a16="http://schemas.microsoft.com/office/drawing/2014/main" id="{AAA90B82-CD1E-7724-100C-FBD7B9F08977}"/>
              </a:ext>
            </a:extLst>
          </p:cNvPr>
          <p:cNvPicPr>
            <a:picLocks noChangeAspect="1"/>
          </p:cNvPicPr>
          <p:nvPr/>
        </p:nvPicPr>
        <p:blipFill>
          <a:blip r:embed="rId4"/>
          <a:stretch>
            <a:fillRect/>
          </a:stretch>
        </p:blipFill>
        <p:spPr>
          <a:xfrm>
            <a:off x="35859" y="852886"/>
            <a:ext cx="609600" cy="4788295"/>
          </a:xfrm>
          <a:prstGeom prst="rect">
            <a:avLst/>
          </a:prstGeom>
        </p:spPr>
      </p:pic>
      <p:pic>
        <p:nvPicPr>
          <p:cNvPr id="5" name="Grafik 4" descr="Ein Bild, das weiß, Design enthält.&#10;&#10;Automatisch generierte Beschreibung">
            <a:extLst>
              <a:ext uri="{FF2B5EF4-FFF2-40B4-BE49-F238E27FC236}">
                <a16:creationId xmlns:a16="http://schemas.microsoft.com/office/drawing/2014/main" id="{D37CA1EF-8030-A718-75CA-967CD554CD0C}"/>
              </a:ext>
            </a:extLst>
          </p:cNvPr>
          <p:cNvPicPr>
            <a:picLocks noChangeAspect="1"/>
          </p:cNvPicPr>
          <p:nvPr/>
        </p:nvPicPr>
        <p:blipFill>
          <a:blip r:embed="rId4"/>
          <a:stretch>
            <a:fillRect/>
          </a:stretch>
        </p:blipFill>
        <p:spPr>
          <a:xfrm>
            <a:off x="8355106" y="969427"/>
            <a:ext cx="609600" cy="4788295"/>
          </a:xfrm>
          <a:prstGeom prst="rect">
            <a:avLst/>
          </a:prstGeom>
        </p:spPr>
      </p:pic>
      <p:sp>
        <p:nvSpPr>
          <p:cNvPr id="2" name="Foliennummernplatzhalter 1">
            <a:extLst>
              <a:ext uri="{FF2B5EF4-FFF2-40B4-BE49-F238E27FC236}">
                <a16:creationId xmlns:a16="http://schemas.microsoft.com/office/drawing/2014/main" id="{4C358FBD-9546-6EE8-7B57-FED42355C37B}"/>
              </a:ext>
            </a:extLst>
          </p:cNvPr>
          <p:cNvSpPr>
            <a:spLocks noGrp="1"/>
          </p:cNvSpPr>
          <p:nvPr>
            <p:ph type="sldNum" sz="quarter" idx="12"/>
          </p:nvPr>
        </p:nvSpPr>
        <p:spPr/>
        <p:txBody>
          <a:bodyPr/>
          <a:lstStyle/>
          <a:p>
            <a:fld id="{B7C2DEF3-E1FD-5D4D-9F1F-FDE0EB2664A4}" type="slidenum">
              <a:rPr lang="de-DE" smtClean="0"/>
              <a:t>27</a:t>
            </a:fld>
            <a:endParaRPr lang="de-DE"/>
          </a:p>
        </p:txBody>
      </p:sp>
    </p:spTree>
    <p:extLst>
      <p:ext uri="{BB962C8B-B14F-4D97-AF65-F5344CB8AC3E}">
        <p14:creationId xmlns:p14="http://schemas.microsoft.com/office/powerpoint/2010/main" val="2709427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119DF-F346-D5C6-CDF1-786D2AB67FC8}"/>
              </a:ext>
            </a:extLst>
          </p:cNvPr>
          <p:cNvSpPr>
            <a:spLocks noGrp="1"/>
          </p:cNvSpPr>
          <p:nvPr>
            <p:ph type="title"/>
          </p:nvPr>
        </p:nvSpPr>
        <p:spPr/>
        <p:txBody>
          <a:bodyPr/>
          <a:lstStyle/>
          <a:p>
            <a:endParaRPr lang="de-DE"/>
          </a:p>
        </p:txBody>
      </p:sp>
      <p:sp>
        <p:nvSpPr>
          <p:cNvPr id="8" name="Inhaltsplatzhalter 7">
            <a:extLst>
              <a:ext uri="{FF2B5EF4-FFF2-40B4-BE49-F238E27FC236}">
                <a16:creationId xmlns:a16="http://schemas.microsoft.com/office/drawing/2014/main" id="{C62388F1-4803-5A7B-669D-834666CF8577}"/>
              </a:ext>
            </a:extLst>
          </p:cNvPr>
          <p:cNvSpPr>
            <a:spLocks noGrp="1"/>
          </p:cNvSpPr>
          <p:nvPr>
            <p:ph idx="1"/>
          </p:nvPr>
        </p:nvSpPr>
        <p:spPr/>
        <p:txBody>
          <a:bodyPr/>
          <a:lstStyle/>
          <a:p>
            <a:endParaRPr lang="de-DE"/>
          </a:p>
        </p:txBody>
      </p:sp>
      <p:pic>
        <p:nvPicPr>
          <p:cNvPr id="9" name="Grafik 8">
            <a:extLst>
              <a:ext uri="{FF2B5EF4-FFF2-40B4-BE49-F238E27FC236}">
                <a16:creationId xmlns:a16="http://schemas.microsoft.com/office/drawing/2014/main" id="{E46996A7-CD26-0973-5D59-656771AE8811}"/>
              </a:ext>
            </a:extLst>
          </p:cNvPr>
          <p:cNvPicPr>
            <a:picLocks noChangeAspect="1"/>
          </p:cNvPicPr>
          <p:nvPr/>
        </p:nvPicPr>
        <p:blipFill>
          <a:blip r:embed="rId2"/>
          <a:stretch>
            <a:fillRect/>
          </a:stretch>
        </p:blipFill>
        <p:spPr>
          <a:xfrm>
            <a:off x="0" y="2381"/>
            <a:ext cx="9144000" cy="6096000"/>
          </a:xfrm>
          <a:prstGeom prst="rect">
            <a:avLst/>
          </a:prstGeom>
        </p:spPr>
      </p:pic>
    </p:spTree>
    <p:extLst>
      <p:ext uri="{BB962C8B-B14F-4D97-AF65-F5344CB8AC3E}">
        <p14:creationId xmlns:p14="http://schemas.microsoft.com/office/powerpoint/2010/main" val="324317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FDB11-DCA7-34B3-70D0-C6530262A2C3}"/>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FE312820-6911-E38D-A612-3267C94C4B84}"/>
              </a:ext>
            </a:extLst>
          </p:cNvPr>
          <p:cNvPicPr>
            <a:picLocks noGrp="1" noChangeAspect="1"/>
          </p:cNvPicPr>
          <p:nvPr>
            <p:ph idx="1"/>
          </p:nvPr>
        </p:nvPicPr>
        <p:blipFill>
          <a:blip r:embed="rId2"/>
          <a:stretch>
            <a:fillRect/>
          </a:stretch>
        </p:blipFill>
        <p:spPr>
          <a:xfrm>
            <a:off x="0" y="0"/>
            <a:ext cx="9151144" cy="6100763"/>
          </a:xfrm>
        </p:spPr>
      </p:pic>
      <p:pic>
        <p:nvPicPr>
          <p:cNvPr id="4" name="Grafik 3" descr="Ein Bild, das Text, Schrift, Screenshot, Symbol enthält.&#10;&#10;Automatisch generierte Beschreibung">
            <a:extLst>
              <a:ext uri="{FF2B5EF4-FFF2-40B4-BE49-F238E27FC236}">
                <a16:creationId xmlns:a16="http://schemas.microsoft.com/office/drawing/2014/main" id="{55F9AF17-992D-DA51-28C4-93574093684A}"/>
              </a:ext>
            </a:extLst>
          </p:cNvPr>
          <p:cNvPicPr>
            <a:picLocks noChangeAspect="1"/>
          </p:cNvPicPr>
          <p:nvPr/>
        </p:nvPicPr>
        <p:blipFill>
          <a:blip r:embed="rId3"/>
          <a:stretch>
            <a:fillRect/>
          </a:stretch>
        </p:blipFill>
        <p:spPr>
          <a:xfrm>
            <a:off x="-1" y="2381"/>
            <a:ext cx="9147573" cy="6098382"/>
          </a:xfrm>
          <a:prstGeom prst="rect">
            <a:avLst/>
          </a:prstGeom>
        </p:spPr>
      </p:pic>
      <p:pic>
        <p:nvPicPr>
          <p:cNvPr id="8" name="Grafik 7" descr="Ein Bild, das weiß, Design enthält.&#10;&#10;Automatisch generierte Beschreibung">
            <a:extLst>
              <a:ext uri="{FF2B5EF4-FFF2-40B4-BE49-F238E27FC236}">
                <a16:creationId xmlns:a16="http://schemas.microsoft.com/office/drawing/2014/main" id="{FA002B6D-5765-0FFF-1544-9072FC2FC23C}"/>
              </a:ext>
            </a:extLst>
          </p:cNvPr>
          <p:cNvPicPr>
            <a:picLocks noChangeAspect="1"/>
          </p:cNvPicPr>
          <p:nvPr/>
        </p:nvPicPr>
        <p:blipFill>
          <a:blip r:embed="rId4"/>
          <a:stretch>
            <a:fillRect/>
          </a:stretch>
        </p:blipFill>
        <p:spPr>
          <a:xfrm>
            <a:off x="6463553" y="56920"/>
            <a:ext cx="2680447" cy="533400"/>
          </a:xfrm>
          <a:prstGeom prst="rect">
            <a:avLst/>
          </a:prstGeom>
        </p:spPr>
      </p:pic>
      <p:sp>
        <p:nvSpPr>
          <p:cNvPr id="9" name="Textfeld 8">
            <a:extLst>
              <a:ext uri="{FF2B5EF4-FFF2-40B4-BE49-F238E27FC236}">
                <a16:creationId xmlns:a16="http://schemas.microsoft.com/office/drawing/2014/main" id="{FD7D9E76-5C49-4598-902C-DD75EDE57922}"/>
              </a:ext>
            </a:extLst>
          </p:cNvPr>
          <p:cNvSpPr txBox="1"/>
          <p:nvPr/>
        </p:nvSpPr>
        <p:spPr>
          <a:xfrm>
            <a:off x="7019364" y="220988"/>
            <a:ext cx="2061783" cy="369332"/>
          </a:xfrm>
          <a:prstGeom prst="rect">
            <a:avLst/>
          </a:prstGeom>
          <a:noFill/>
        </p:spPr>
        <p:txBody>
          <a:bodyPr wrap="none" rtlCol="0">
            <a:spAutoFit/>
          </a:bodyPr>
          <a:lstStyle/>
          <a:p>
            <a:r>
              <a:rPr lang="de-US" dirty="0">
                <a:latin typeface="Avenir Book" panose="02000503020000020003" pitchFamily="2" charset="0"/>
              </a:rPr>
              <a:t>Stand</a:t>
            </a:r>
            <a:r>
              <a:rPr lang="de-US">
                <a:latin typeface="Avenir Book" panose="02000503020000020003" pitchFamily="2" charset="0"/>
              </a:rPr>
              <a:t>: </a:t>
            </a:r>
            <a:r>
              <a:rPr lang="de-DE" dirty="0">
                <a:latin typeface="Avenir Book" panose="02000503020000020003" pitchFamily="2" charset="0"/>
              </a:rPr>
              <a:t>15</a:t>
            </a:r>
            <a:r>
              <a:rPr lang="de-US">
                <a:latin typeface="Avenir Book" panose="02000503020000020003" pitchFamily="2" charset="0"/>
              </a:rPr>
              <a:t>.</a:t>
            </a:r>
            <a:r>
              <a:rPr lang="de-DE" dirty="0">
                <a:latin typeface="Avenir Book" panose="02000503020000020003" pitchFamily="2" charset="0"/>
              </a:rPr>
              <a:t>01</a:t>
            </a:r>
            <a:r>
              <a:rPr lang="de-US">
                <a:latin typeface="Avenir Book" panose="02000503020000020003" pitchFamily="2" charset="0"/>
              </a:rPr>
              <a:t>.202</a:t>
            </a:r>
            <a:r>
              <a:rPr lang="de-DE" dirty="0">
                <a:latin typeface="Avenir Book" panose="02000503020000020003" pitchFamily="2" charset="0"/>
              </a:rPr>
              <a:t>5</a:t>
            </a:r>
            <a:endParaRPr lang="de-US" dirty="0">
              <a:latin typeface="Avenir Book" panose="02000503020000020003" pitchFamily="2" charset="0"/>
            </a:endParaRPr>
          </a:p>
        </p:txBody>
      </p:sp>
      <p:pic>
        <p:nvPicPr>
          <p:cNvPr id="13" name="Grafik 12">
            <a:extLst>
              <a:ext uri="{FF2B5EF4-FFF2-40B4-BE49-F238E27FC236}">
                <a16:creationId xmlns:a16="http://schemas.microsoft.com/office/drawing/2014/main" id="{243020F8-1A6E-8715-AF89-8A1C05275DB4}"/>
              </a:ext>
            </a:extLst>
          </p:cNvPr>
          <p:cNvPicPr>
            <a:picLocks noChangeAspect="1"/>
          </p:cNvPicPr>
          <p:nvPr/>
        </p:nvPicPr>
        <p:blipFill>
          <a:blip r:embed="rId5"/>
          <a:stretch>
            <a:fillRect/>
          </a:stretch>
        </p:blipFill>
        <p:spPr>
          <a:xfrm>
            <a:off x="1824069" y="1826438"/>
            <a:ext cx="5495862" cy="491580"/>
          </a:xfrm>
          <a:prstGeom prst="rect">
            <a:avLst/>
          </a:prstGeom>
        </p:spPr>
      </p:pic>
      <p:sp>
        <p:nvSpPr>
          <p:cNvPr id="3" name="Foliennummernplatzhalter 2">
            <a:extLst>
              <a:ext uri="{FF2B5EF4-FFF2-40B4-BE49-F238E27FC236}">
                <a16:creationId xmlns:a16="http://schemas.microsoft.com/office/drawing/2014/main" id="{7301AA41-28AF-6AFE-C7C6-A1D93DA25C76}"/>
              </a:ext>
            </a:extLst>
          </p:cNvPr>
          <p:cNvSpPr>
            <a:spLocks noGrp="1"/>
          </p:cNvSpPr>
          <p:nvPr>
            <p:ph type="sldNum" sz="quarter" idx="12"/>
          </p:nvPr>
        </p:nvSpPr>
        <p:spPr/>
        <p:txBody>
          <a:bodyPr/>
          <a:lstStyle/>
          <a:p>
            <a:fld id="{B7C2DEF3-E1FD-5D4D-9F1F-FDE0EB2664A4}" type="slidenum">
              <a:rPr lang="de-DE" smtClean="0"/>
              <a:t>29</a:t>
            </a:fld>
            <a:endParaRPr lang="de-DE"/>
          </a:p>
        </p:txBody>
      </p:sp>
      <p:pic>
        <p:nvPicPr>
          <p:cNvPr id="6" name="Grafik 5">
            <a:extLst>
              <a:ext uri="{FF2B5EF4-FFF2-40B4-BE49-F238E27FC236}">
                <a16:creationId xmlns:a16="http://schemas.microsoft.com/office/drawing/2014/main" id="{A896A70A-5E3B-938F-A823-BD000F34BAB0}"/>
              </a:ext>
            </a:extLst>
          </p:cNvPr>
          <p:cNvPicPr>
            <a:picLocks noChangeAspect="1"/>
          </p:cNvPicPr>
          <p:nvPr/>
        </p:nvPicPr>
        <p:blipFill>
          <a:blip r:embed="rId6"/>
          <a:stretch>
            <a:fillRect/>
          </a:stretch>
        </p:blipFill>
        <p:spPr>
          <a:xfrm>
            <a:off x="1625818" y="2605899"/>
            <a:ext cx="1182024" cy="764674"/>
          </a:xfrm>
          <a:prstGeom prst="rect">
            <a:avLst/>
          </a:prstGeom>
        </p:spPr>
      </p:pic>
      <p:pic>
        <p:nvPicPr>
          <p:cNvPr id="10" name="Grafik 9">
            <a:extLst>
              <a:ext uri="{FF2B5EF4-FFF2-40B4-BE49-F238E27FC236}">
                <a16:creationId xmlns:a16="http://schemas.microsoft.com/office/drawing/2014/main" id="{DB81C37C-373F-F573-F7AE-2C9865AF43A3}"/>
              </a:ext>
            </a:extLst>
          </p:cNvPr>
          <p:cNvPicPr>
            <a:picLocks noChangeAspect="1"/>
          </p:cNvPicPr>
          <p:nvPr/>
        </p:nvPicPr>
        <p:blipFill>
          <a:blip r:embed="rId6"/>
          <a:stretch>
            <a:fillRect/>
          </a:stretch>
        </p:blipFill>
        <p:spPr>
          <a:xfrm>
            <a:off x="2929631" y="2656143"/>
            <a:ext cx="1571348" cy="764674"/>
          </a:xfrm>
          <a:prstGeom prst="rect">
            <a:avLst/>
          </a:prstGeom>
        </p:spPr>
      </p:pic>
      <p:pic>
        <p:nvPicPr>
          <p:cNvPr id="11" name="Grafik 10">
            <a:extLst>
              <a:ext uri="{FF2B5EF4-FFF2-40B4-BE49-F238E27FC236}">
                <a16:creationId xmlns:a16="http://schemas.microsoft.com/office/drawing/2014/main" id="{8744ECE2-231A-A9E1-BB56-2E7EF24B7AF0}"/>
              </a:ext>
            </a:extLst>
          </p:cNvPr>
          <p:cNvPicPr>
            <a:picLocks noChangeAspect="1"/>
          </p:cNvPicPr>
          <p:nvPr/>
        </p:nvPicPr>
        <p:blipFill>
          <a:blip r:embed="rId6"/>
          <a:stretch>
            <a:fillRect/>
          </a:stretch>
        </p:blipFill>
        <p:spPr>
          <a:xfrm>
            <a:off x="4643023" y="2628032"/>
            <a:ext cx="1571348" cy="764674"/>
          </a:xfrm>
          <a:prstGeom prst="rect">
            <a:avLst/>
          </a:prstGeom>
        </p:spPr>
      </p:pic>
      <p:pic>
        <p:nvPicPr>
          <p:cNvPr id="12" name="Grafik 11">
            <a:extLst>
              <a:ext uri="{FF2B5EF4-FFF2-40B4-BE49-F238E27FC236}">
                <a16:creationId xmlns:a16="http://schemas.microsoft.com/office/drawing/2014/main" id="{81FF6DB9-D89F-B5D1-0068-CCC2F44CC298}"/>
              </a:ext>
            </a:extLst>
          </p:cNvPr>
          <p:cNvPicPr>
            <a:picLocks noChangeAspect="1"/>
          </p:cNvPicPr>
          <p:nvPr/>
        </p:nvPicPr>
        <p:blipFill>
          <a:blip r:embed="rId6"/>
          <a:stretch>
            <a:fillRect/>
          </a:stretch>
        </p:blipFill>
        <p:spPr>
          <a:xfrm>
            <a:off x="6457950" y="2628032"/>
            <a:ext cx="1571348" cy="764674"/>
          </a:xfrm>
          <a:prstGeom prst="rect">
            <a:avLst/>
          </a:prstGeom>
        </p:spPr>
      </p:pic>
      <p:sp>
        <p:nvSpPr>
          <p:cNvPr id="14" name="Textfeld 13">
            <a:extLst>
              <a:ext uri="{FF2B5EF4-FFF2-40B4-BE49-F238E27FC236}">
                <a16:creationId xmlns:a16="http://schemas.microsoft.com/office/drawing/2014/main" id="{9DF9DFF3-F3B2-0BB1-C60F-B734EF1262B2}"/>
              </a:ext>
            </a:extLst>
          </p:cNvPr>
          <p:cNvSpPr txBox="1"/>
          <p:nvPr/>
        </p:nvSpPr>
        <p:spPr>
          <a:xfrm>
            <a:off x="1797018" y="2673093"/>
            <a:ext cx="1099981" cy="861774"/>
          </a:xfrm>
          <a:prstGeom prst="rect">
            <a:avLst/>
          </a:prstGeom>
          <a:noFill/>
        </p:spPr>
        <p:txBody>
          <a:bodyPr wrap="none" rtlCol="0">
            <a:spAutoFit/>
          </a:bodyPr>
          <a:lstStyle/>
          <a:p>
            <a:r>
              <a:rPr lang="de-DE" sz="5000" b="1" dirty="0">
                <a:solidFill>
                  <a:schemeClr val="bg1"/>
                </a:solidFill>
                <a:latin typeface="Avenir Book" panose="02000503020000020003" pitchFamily="2" charset="0"/>
              </a:rPr>
              <a:t>8 4</a:t>
            </a:r>
          </a:p>
        </p:txBody>
      </p:sp>
      <p:sp>
        <p:nvSpPr>
          <p:cNvPr id="15" name="Textfeld 14">
            <a:extLst>
              <a:ext uri="{FF2B5EF4-FFF2-40B4-BE49-F238E27FC236}">
                <a16:creationId xmlns:a16="http://schemas.microsoft.com/office/drawing/2014/main" id="{C93CE7A1-AF33-8456-EFB6-B8E0C3B53A18}"/>
              </a:ext>
            </a:extLst>
          </p:cNvPr>
          <p:cNvSpPr txBox="1"/>
          <p:nvPr/>
        </p:nvSpPr>
        <p:spPr>
          <a:xfrm>
            <a:off x="2948906" y="2684722"/>
            <a:ext cx="1646605" cy="861774"/>
          </a:xfrm>
          <a:prstGeom prst="rect">
            <a:avLst/>
          </a:prstGeom>
          <a:noFill/>
        </p:spPr>
        <p:txBody>
          <a:bodyPr wrap="none" rtlCol="0">
            <a:spAutoFit/>
          </a:bodyPr>
          <a:lstStyle/>
          <a:p>
            <a:r>
              <a:rPr lang="de-DE" sz="5000" b="1" dirty="0">
                <a:solidFill>
                  <a:schemeClr val="bg1"/>
                </a:solidFill>
                <a:latin typeface="Avenir Book" panose="02000503020000020003" pitchFamily="2" charset="0"/>
              </a:rPr>
              <a:t>9 2 5</a:t>
            </a:r>
          </a:p>
        </p:txBody>
      </p:sp>
      <p:sp>
        <p:nvSpPr>
          <p:cNvPr id="16" name="Textfeld 15">
            <a:extLst>
              <a:ext uri="{FF2B5EF4-FFF2-40B4-BE49-F238E27FC236}">
                <a16:creationId xmlns:a16="http://schemas.microsoft.com/office/drawing/2014/main" id="{611DD990-CAD9-2838-F834-246B037CD799}"/>
              </a:ext>
            </a:extLst>
          </p:cNvPr>
          <p:cNvSpPr txBox="1"/>
          <p:nvPr/>
        </p:nvSpPr>
        <p:spPr>
          <a:xfrm>
            <a:off x="4694017" y="2673093"/>
            <a:ext cx="1646605" cy="861774"/>
          </a:xfrm>
          <a:prstGeom prst="rect">
            <a:avLst/>
          </a:prstGeom>
          <a:noFill/>
        </p:spPr>
        <p:txBody>
          <a:bodyPr wrap="none" rtlCol="0">
            <a:spAutoFit/>
          </a:bodyPr>
          <a:lstStyle/>
          <a:p>
            <a:r>
              <a:rPr lang="de-DE" sz="5000" b="1" dirty="0">
                <a:solidFill>
                  <a:schemeClr val="bg1"/>
                </a:solidFill>
                <a:latin typeface="Avenir Book" panose="02000503020000020003" pitchFamily="2" charset="0"/>
              </a:rPr>
              <a:t>4 9 2</a:t>
            </a:r>
          </a:p>
        </p:txBody>
      </p:sp>
      <p:sp>
        <p:nvSpPr>
          <p:cNvPr id="17" name="Textfeld 16">
            <a:extLst>
              <a:ext uri="{FF2B5EF4-FFF2-40B4-BE49-F238E27FC236}">
                <a16:creationId xmlns:a16="http://schemas.microsoft.com/office/drawing/2014/main" id="{A074A7B1-A33C-0605-D68D-6A0816EA651C}"/>
              </a:ext>
            </a:extLst>
          </p:cNvPr>
          <p:cNvSpPr txBox="1"/>
          <p:nvPr/>
        </p:nvSpPr>
        <p:spPr>
          <a:xfrm>
            <a:off x="6439128" y="2657052"/>
            <a:ext cx="1646605" cy="861774"/>
          </a:xfrm>
          <a:prstGeom prst="rect">
            <a:avLst/>
          </a:prstGeom>
          <a:noFill/>
        </p:spPr>
        <p:txBody>
          <a:bodyPr wrap="none" rtlCol="0">
            <a:spAutoFit/>
          </a:bodyPr>
          <a:lstStyle/>
          <a:p>
            <a:r>
              <a:rPr lang="de-DE" sz="5000" b="1" dirty="0">
                <a:solidFill>
                  <a:schemeClr val="bg1"/>
                </a:solidFill>
                <a:latin typeface="Avenir Book" panose="02000503020000020003" pitchFamily="2" charset="0"/>
              </a:rPr>
              <a:t>8 4 4</a:t>
            </a:r>
          </a:p>
        </p:txBody>
      </p:sp>
      <p:pic>
        <p:nvPicPr>
          <p:cNvPr id="19" name="Grafik 18">
            <a:extLst>
              <a:ext uri="{FF2B5EF4-FFF2-40B4-BE49-F238E27FC236}">
                <a16:creationId xmlns:a16="http://schemas.microsoft.com/office/drawing/2014/main" id="{0DE3F56C-0EA2-8962-8DC1-C54947500A80}"/>
              </a:ext>
            </a:extLst>
          </p:cNvPr>
          <p:cNvPicPr>
            <a:picLocks noChangeAspect="1"/>
          </p:cNvPicPr>
          <p:nvPr/>
        </p:nvPicPr>
        <p:blipFill>
          <a:blip r:embed="rId7"/>
          <a:stretch>
            <a:fillRect/>
          </a:stretch>
        </p:blipFill>
        <p:spPr>
          <a:xfrm>
            <a:off x="2178049" y="3387746"/>
            <a:ext cx="546100" cy="317500"/>
          </a:xfrm>
          <a:prstGeom prst="rect">
            <a:avLst/>
          </a:prstGeom>
        </p:spPr>
      </p:pic>
      <p:pic>
        <p:nvPicPr>
          <p:cNvPr id="20" name="Grafik 19">
            <a:extLst>
              <a:ext uri="{FF2B5EF4-FFF2-40B4-BE49-F238E27FC236}">
                <a16:creationId xmlns:a16="http://schemas.microsoft.com/office/drawing/2014/main" id="{C340F0DD-53DB-227A-CA57-9A7DDFCCA4CD}"/>
              </a:ext>
            </a:extLst>
          </p:cNvPr>
          <p:cNvPicPr>
            <a:picLocks noChangeAspect="1"/>
          </p:cNvPicPr>
          <p:nvPr/>
        </p:nvPicPr>
        <p:blipFill>
          <a:blip r:embed="rId7"/>
          <a:stretch>
            <a:fillRect/>
          </a:stretch>
        </p:blipFill>
        <p:spPr>
          <a:xfrm>
            <a:off x="4025901" y="3387746"/>
            <a:ext cx="546100" cy="317500"/>
          </a:xfrm>
          <a:prstGeom prst="rect">
            <a:avLst/>
          </a:prstGeom>
        </p:spPr>
      </p:pic>
      <p:pic>
        <p:nvPicPr>
          <p:cNvPr id="21" name="Grafik 20">
            <a:extLst>
              <a:ext uri="{FF2B5EF4-FFF2-40B4-BE49-F238E27FC236}">
                <a16:creationId xmlns:a16="http://schemas.microsoft.com/office/drawing/2014/main" id="{FDC45156-7ED3-DFBA-06C8-A6A19031D29C}"/>
              </a:ext>
            </a:extLst>
          </p:cNvPr>
          <p:cNvPicPr>
            <a:picLocks noChangeAspect="1"/>
          </p:cNvPicPr>
          <p:nvPr/>
        </p:nvPicPr>
        <p:blipFill>
          <a:blip r:embed="rId7"/>
          <a:stretch>
            <a:fillRect/>
          </a:stretch>
        </p:blipFill>
        <p:spPr>
          <a:xfrm>
            <a:off x="5702426" y="3399393"/>
            <a:ext cx="546100" cy="317500"/>
          </a:xfrm>
          <a:prstGeom prst="rect">
            <a:avLst/>
          </a:prstGeom>
        </p:spPr>
      </p:pic>
      <p:sp>
        <p:nvSpPr>
          <p:cNvPr id="5" name="Textfeld 4">
            <a:extLst>
              <a:ext uri="{FF2B5EF4-FFF2-40B4-BE49-F238E27FC236}">
                <a16:creationId xmlns:a16="http://schemas.microsoft.com/office/drawing/2014/main" id="{AD45253C-5055-26FA-512B-17E1E31983DA}"/>
              </a:ext>
            </a:extLst>
          </p:cNvPr>
          <p:cNvSpPr txBox="1"/>
          <p:nvPr/>
        </p:nvSpPr>
        <p:spPr>
          <a:xfrm>
            <a:off x="985089" y="818664"/>
            <a:ext cx="7530261" cy="769441"/>
          </a:xfrm>
          <a:prstGeom prst="rect">
            <a:avLst/>
          </a:prstGeom>
          <a:noFill/>
        </p:spPr>
        <p:txBody>
          <a:bodyPr wrap="square" rtlCol="0">
            <a:spAutoFit/>
          </a:bodyPr>
          <a:lstStyle/>
          <a:p>
            <a:pPr algn="ctr"/>
            <a:r>
              <a:rPr lang="de-DE" sz="2200" dirty="0">
                <a:latin typeface="Avenir Book" panose="02000503020000020003" pitchFamily="2" charset="0"/>
              </a:rPr>
              <a:t>So viel kosten uns die Privilegien von Überreichen bei der Erbschaftsteuer in D seit 2009</a:t>
            </a:r>
          </a:p>
        </p:txBody>
      </p:sp>
    </p:spTree>
    <p:extLst>
      <p:ext uri="{BB962C8B-B14F-4D97-AF65-F5344CB8AC3E}">
        <p14:creationId xmlns:p14="http://schemas.microsoft.com/office/powerpoint/2010/main" val="347551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DE0EB-E7AF-9A8C-11BB-24D818657D66}"/>
              </a:ext>
            </a:extLst>
          </p:cNvPr>
          <p:cNvSpPr>
            <a:spLocks noGrp="1"/>
          </p:cNvSpPr>
          <p:nvPr>
            <p:ph type="title"/>
          </p:nvPr>
        </p:nvSpPr>
        <p:spPr/>
        <p:txBody>
          <a:bodyPr/>
          <a:lstStyle/>
          <a:p>
            <a:endParaRPr lang="de-DE"/>
          </a:p>
        </p:txBody>
      </p:sp>
      <p:pic>
        <p:nvPicPr>
          <p:cNvPr id="6" name="Inhaltsplatzhalter 5" descr="Ein Bild, das Muster, Grafiken, Pixel, Design enthält.&#10;&#10;Automatisch generierte Beschreibung">
            <a:extLst>
              <a:ext uri="{FF2B5EF4-FFF2-40B4-BE49-F238E27FC236}">
                <a16:creationId xmlns:a16="http://schemas.microsoft.com/office/drawing/2014/main" id="{48675069-4E49-6EB5-5313-897C6BACE582}"/>
              </a:ext>
            </a:extLst>
          </p:cNvPr>
          <p:cNvPicPr>
            <a:picLocks noGrp="1" noChangeAspect="1"/>
          </p:cNvPicPr>
          <p:nvPr>
            <p:ph idx="1"/>
          </p:nvPr>
        </p:nvPicPr>
        <p:blipFill>
          <a:blip r:embed="rId2"/>
          <a:stretch>
            <a:fillRect/>
          </a:stretch>
        </p:blipFill>
        <p:spPr>
          <a:xfrm>
            <a:off x="2636837" y="1624013"/>
            <a:ext cx="3870325" cy="3870325"/>
          </a:xfrm>
        </p:spPr>
      </p:pic>
      <p:sp>
        <p:nvSpPr>
          <p:cNvPr id="3" name="Foliennummernplatzhalter 2">
            <a:extLst>
              <a:ext uri="{FF2B5EF4-FFF2-40B4-BE49-F238E27FC236}">
                <a16:creationId xmlns:a16="http://schemas.microsoft.com/office/drawing/2014/main" id="{BA55FC5B-2A83-3C41-02C9-D01AB80D2C5D}"/>
              </a:ext>
            </a:extLst>
          </p:cNvPr>
          <p:cNvSpPr>
            <a:spLocks noGrp="1"/>
          </p:cNvSpPr>
          <p:nvPr>
            <p:ph type="sldNum" sz="quarter" idx="12"/>
          </p:nvPr>
        </p:nvSpPr>
        <p:spPr/>
        <p:txBody>
          <a:bodyPr/>
          <a:lstStyle/>
          <a:p>
            <a:fld id="{B7C2DEF3-E1FD-5D4D-9F1F-FDE0EB2664A4}" type="slidenum">
              <a:rPr lang="de-DE" smtClean="0"/>
              <a:t>3</a:t>
            </a:fld>
            <a:endParaRPr lang="de-DE"/>
          </a:p>
        </p:txBody>
      </p:sp>
      <p:pic>
        <p:nvPicPr>
          <p:cNvPr id="4" name="Grafik 3">
            <a:extLst>
              <a:ext uri="{FF2B5EF4-FFF2-40B4-BE49-F238E27FC236}">
                <a16:creationId xmlns:a16="http://schemas.microsoft.com/office/drawing/2014/main" id="{50791DCD-2B48-95B2-9865-1B30FE56DFC7}"/>
              </a:ext>
            </a:extLst>
          </p:cNvPr>
          <p:cNvPicPr>
            <a:picLocks noChangeAspect="1"/>
          </p:cNvPicPr>
          <p:nvPr/>
        </p:nvPicPr>
        <p:blipFill>
          <a:blip r:embed="rId3"/>
          <a:stretch>
            <a:fillRect/>
          </a:stretch>
        </p:blipFill>
        <p:spPr>
          <a:xfrm>
            <a:off x="0" y="0"/>
            <a:ext cx="9144000" cy="6097014"/>
          </a:xfrm>
          <a:prstGeom prst="rect">
            <a:avLst/>
          </a:prstGeom>
        </p:spPr>
      </p:pic>
    </p:spTree>
    <p:extLst>
      <p:ext uri="{BB962C8B-B14F-4D97-AF65-F5344CB8AC3E}">
        <p14:creationId xmlns:p14="http://schemas.microsoft.com/office/powerpoint/2010/main" val="2254141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56C24E9-125B-32DC-4415-F6ACF337F50C}"/>
              </a:ext>
            </a:extLst>
          </p:cNvPr>
          <p:cNvPicPr>
            <a:picLocks noChangeAspect="1"/>
          </p:cNvPicPr>
          <p:nvPr/>
        </p:nvPicPr>
        <p:blipFill>
          <a:blip r:embed="rId2"/>
          <a:stretch>
            <a:fillRect/>
          </a:stretch>
        </p:blipFill>
        <p:spPr>
          <a:xfrm>
            <a:off x="-237067" y="-67377"/>
            <a:ext cx="9381067" cy="6366577"/>
          </a:xfrm>
          <a:prstGeom prst="rect">
            <a:avLst/>
          </a:prstGeom>
        </p:spPr>
      </p:pic>
      <p:sp>
        <p:nvSpPr>
          <p:cNvPr id="4" name="Foliennummernplatzhalter 3">
            <a:extLst>
              <a:ext uri="{FF2B5EF4-FFF2-40B4-BE49-F238E27FC236}">
                <a16:creationId xmlns:a16="http://schemas.microsoft.com/office/drawing/2014/main" id="{9AA65397-E956-BD7C-C39C-39664C40BAAE}"/>
              </a:ext>
            </a:extLst>
          </p:cNvPr>
          <p:cNvSpPr>
            <a:spLocks noGrp="1"/>
          </p:cNvSpPr>
          <p:nvPr>
            <p:ph type="sldNum" sz="quarter" idx="12"/>
          </p:nvPr>
        </p:nvSpPr>
        <p:spPr/>
        <p:txBody>
          <a:bodyPr/>
          <a:lstStyle/>
          <a:p>
            <a:fld id="{B7C2DEF3-E1FD-5D4D-9F1F-FDE0EB2664A4}" type="slidenum">
              <a:rPr lang="de-DE" smtClean="0">
                <a:latin typeface="Avenir Book" panose="02000503020000020003" pitchFamily="2" charset="0"/>
              </a:rPr>
              <a:t>30</a:t>
            </a:fld>
            <a:endParaRPr lang="de-DE">
              <a:latin typeface="Avenir Book" panose="02000503020000020003" pitchFamily="2" charset="0"/>
            </a:endParaRPr>
          </a:p>
        </p:txBody>
      </p:sp>
      <p:pic>
        <p:nvPicPr>
          <p:cNvPr id="8" name="Grafik 7">
            <a:extLst>
              <a:ext uri="{FF2B5EF4-FFF2-40B4-BE49-F238E27FC236}">
                <a16:creationId xmlns:a16="http://schemas.microsoft.com/office/drawing/2014/main" id="{653BED2D-7A72-7CE8-6AD8-7092C0CD7016}"/>
              </a:ext>
            </a:extLst>
          </p:cNvPr>
          <p:cNvPicPr>
            <a:picLocks noChangeAspect="1"/>
          </p:cNvPicPr>
          <p:nvPr/>
        </p:nvPicPr>
        <p:blipFill>
          <a:blip r:embed="rId3"/>
          <a:srcRect t="10289"/>
          <a:stretch/>
        </p:blipFill>
        <p:spPr>
          <a:xfrm>
            <a:off x="1823524" y="3596108"/>
            <a:ext cx="4496067" cy="2428303"/>
          </a:xfrm>
          <a:prstGeom prst="rect">
            <a:avLst/>
          </a:prstGeom>
        </p:spPr>
      </p:pic>
      <p:pic>
        <p:nvPicPr>
          <p:cNvPr id="13" name="Inhaltsplatzhalter 5">
            <a:extLst>
              <a:ext uri="{FF2B5EF4-FFF2-40B4-BE49-F238E27FC236}">
                <a16:creationId xmlns:a16="http://schemas.microsoft.com/office/drawing/2014/main" id="{C2D29559-6753-6ABB-3C44-EDCD64E46D1A}"/>
              </a:ext>
            </a:extLst>
          </p:cNvPr>
          <p:cNvPicPr>
            <a:picLocks noChangeAspect="1"/>
          </p:cNvPicPr>
          <p:nvPr/>
        </p:nvPicPr>
        <p:blipFill>
          <a:blip r:embed="rId4"/>
          <a:stretch>
            <a:fillRect/>
          </a:stretch>
        </p:blipFill>
        <p:spPr>
          <a:xfrm>
            <a:off x="1823524" y="621334"/>
            <a:ext cx="4478867" cy="2743098"/>
          </a:xfrm>
          <a:prstGeom prst="rect">
            <a:avLst/>
          </a:prstGeom>
        </p:spPr>
      </p:pic>
      <p:pic>
        <p:nvPicPr>
          <p:cNvPr id="15" name="Grafik 14">
            <a:extLst>
              <a:ext uri="{FF2B5EF4-FFF2-40B4-BE49-F238E27FC236}">
                <a16:creationId xmlns:a16="http://schemas.microsoft.com/office/drawing/2014/main" id="{06B57C0A-3A07-2A8E-47F6-02FAB8144DDB}"/>
              </a:ext>
            </a:extLst>
          </p:cNvPr>
          <p:cNvPicPr>
            <a:picLocks noChangeAspect="1"/>
          </p:cNvPicPr>
          <p:nvPr/>
        </p:nvPicPr>
        <p:blipFill>
          <a:blip r:embed="rId2"/>
          <a:stretch>
            <a:fillRect/>
          </a:stretch>
        </p:blipFill>
        <p:spPr>
          <a:xfrm>
            <a:off x="5102354" y="2914212"/>
            <a:ext cx="3594100" cy="512744"/>
          </a:xfrm>
          <a:prstGeom prst="rect">
            <a:avLst/>
          </a:prstGeom>
        </p:spPr>
      </p:pic>
      <p:pic>
        <p:nvPicPr>
          <p:cNvPr id="16" name="Grafik 15">
            <a:extLst>
              <a:ext uri="{FF2B5EF4-FFF2-40B4-BE49-F238E27FC236}">
                <a16:creationId xmlns:a16="http://schemas.microsoft.com/office/drawing/2014/main" id="{55B66457-C39B-CCE6-6754-83EFEB4BFAE8}"/>
              </a:ext>
            </a:extLst>
          </p:cNvPr>
          <p:cNvPicPr>
            <a:picLocks noChangeAspect="1"/>
          </p:cNvPicPr>
          <p:nvPr/>
        </p:nvPicPr>
        <p:blipFill>
          <a:blip r:embed="rId2"/>
          <a:stretch>
            <a:fillRect/>
          </a:stretch>
        </p:blipFill>
        <p:spPr>
          <a:xfrm>
            <a:off x="-960719" y="2848075"/>
            <a:ext cx="3507218" cy="512744"/>
          </a:xfrm>
          <a:prstGeom prst="rect">
            <a:avLst/>
          </a:prstGeom>
        </p:spPr>
      </p:pic>
      <p:pic>
        <p:nvPicPr>
          <p:cNvPr id="17" name="Grafik 16">
            <a:extLst>
              <a:ext uri="{FF2B5EF4-FFF2-40B4-BE49-F238E27FC236}">
                <a16:creationId xmlns:a16="http://schemas.microsoft.com/office/drawing/2014/main" id="{7CEE4564-58F4-B069-49E0-AC364C9F9919}"/>
              </a:ext>
            </a:extLst>
          </p:cNvPr>
          <p:cNvPicPr>
            <a:picLocks noChangeAspect="1"/>
          </p:cNvPicPr>
          <p:nvPr/>
        </p:nvPicPr>
        <p:blipFill>
          <a:blip r:embed="rId2"/>
          <a:stretch>
            <a:fillRect/>
          </a:stretch>
        </p:blipFill>
        <p:spPr>
          <a:xfrm>
            <a:off x="4266911" y="5356010"/>
            <a:ext cx="4360622" cy="837553"/>
          </a:xfrm>
          <a:prstGeom prst="rect">
            <a:avLst/>
          </a:prstGeom>
        </p:spPr>
      </p:pic>
      <p:sp>
        <p:nvSpPr>
          <p:cNvPr id="10" name="Textfeld 9">
            <a:extLst>
              <a:ext uri="{FF2B5EF4-FFF2-40B4-BE49-F238E27FC236}">
                <a16:creationId xmlns:a16="http://schemas.microsoft.com/office/drawing/2014/main" id="{BB5DA758-FDDB-C9A5-0910-08F930CC6E8D}"/>
              </a:ext>
            </a:extLst>
          </p:cNvPr>
          <p:cNvSpPr txBox="1"/>
          <p:nvPr/>
        </p:nvSpPr>
        <p:spPr>
          <a:xfrm>
            <a:off x="4183574" y="4965356"/>
            <a:ext cx="1750800" cy="323165"/>
          </a:xfrm>
          <a:prstGeom prst="rect">
            <a:avLst/>
          </a:prstGeom>
          <a:noFill/>
        </p:spPr>
        <p:txBody>
          <a:bodyPr wrap="none" rtlCol="0">
            <a:spAutoFit/>
          </a:bodyPr>
          <a:lstStyle/>
          <a:p>
            <a:r>
              <a:rPr lang="de-US" sz="1500" dirty="0">
                <a:latin typeface="Avenir Book" panose="02000503020000020003" pitchFamily="2" charset="0"/>
              </a:rPr>
              <a:t>Stand</a:t>
            </a:r>
            <a:r>
              <a:rPr lang="de-US" sz="1500">
                <a:latin typeface="Avenir Book" panose="02000503020000020003" pitchFamily="2" charset="0"/>
              </a:rPr>
              <a:t>: </a:t>
            </a:r>
            <a:r>
              <a:rPr lang="de-DE" sz="1500" dirty="0">
                <a:latin typeface="Avenir Book" panose="02000503020000020003" pitchFamily="2" charset="0"/>
              </a:rPr>
              <a:t>11</a:t>
            </a:r>
            <a:r>
              <a:rPr lang="de-US" sz="1500">
                <a:latin typeface="Avenir Book" panose="02000503020000020003" pitchFamily="2" charset="0"/>
              </a:rPr>
              <a:t>.</a:t>
            </a:r>
            <a:r>
              <a:rPr lang="de-DE" sz="1500" dirty="0">
                <a:latin typeface="Avenir Book" panose="02000503020000020003" pitchFamily="2" charset="0"/>
              </a:rPr>
              <a:t>10</a:t>
            </a:r>
            <a:r>
              <a:rPr lang="de-US" sz="1500">
                <a:latin typeface="Avenir Book" panose="02000503020000020003" pitchFamily="2" charset="0"/>
              </a:rPr>
              <a:t>.202</a:t>
            </a:r>
            <a:r>
              <a:rPr lang="de-DE" sz="1500" dirty="0">
                <a:latin typeface="Avenir Book" panose="02000503020000020003" pitchFamily="2" charset="0"/>
              </a:rPr>
              <a:t>4</a:t>
            </a:r>
            <a:endParaRPr lang="de-US" sz="1500" dirty="0">
              <a:latin typeface="Avenir Book" panose="02000503020000020003" pitchFamily="2" charset="0"/>
            </a:endParaRPr>
          </a:p>
        </p:txBody>
      </p:sp>
      <p:sp>
        <p:nvSpPr>
          <p:cNvPr id="9" name="Textfeld 8">
            <a:extLst>
              <a:ext uri="{FF2B5EF4-FFF2-40B4-BE49-F238E27FC236}">
                <a16:creationId xmlns:a16="http://schemas.microsoft.com/office/drawing/2014/main" id="{269F580E-55B9-8548-6C72-D3C151A16CB3}"/>
              </a:ext>
            </a:extLst>
          </p:cNvPr>
          <p:cNvSpPr txBox="1"/>
          <p:nvPr/>
        </p:nvSpPr>
        <p:spPr>
          <a:xfrm>
            <a:off x="4183574" y="2301704"/>
            <a:ext cx="1750800" cy="323165"/>
          </a:xfrm>
          <a:prstGeom prst="rect">
            <a:avLst/>
          </a:prstGeom>
          <a:noFill/>
        </p:spPr>
        <p:txBody>
          <a:bodyPr wrap="none" rtlCol="0">
            <a:spAutoFit/>
          </a:bodyPr>
          <a:lstStyle/>
          <a:p>
            <a:r>
              <a:rPr lang="de-US" sz="1500" dirty="0">
                <a:latin typeface="Avenir Book" panose="02000503020000020003" pitchFamily="2" charset="0"/>
              </a:rPr>
              <a:t>Stand</a:t>
            </a:r>
            <a:r>
              <a:rPr lang="de-US" sz="1500">
                <a:latin typeface="Avenir Book" panose="02000503020000020003" pitchFamily="2" charset="0"/>
              </a:rPr>
              <a:t>: </a:t>
            </a:r>
            <a:r>
              <a:rPr lang="de-DE" sz="1500" dirty="0">
                <a:latin typeface="Avenir Book" panose="02000503020000020003" pitchFamily="2" charset="0"/>
              </a:rPr>
              <a:t>10</a:t>
            </a:r>
            <a:r>
              <a:rPr lang="de-US" sz="1500">
                <a:latin typeface="Avenir Book" panose="02000503020000020003" pitchFamily="2" charset="0"/>
              </a:rPr>
              <a:t>.</a:t>
            </a:r>
            <a:r>
              <a:rPr lang="de-DE" sz="1500" dirty="0">
                <a:latin typeface="Avenir Book" panose="02000503020000020003" pitchFamily="2" charset="0"/>
              </a:rPr>
              <a:t>10</a:t>
            </a:r>
            <a:r>
              <a:rPr lang="de-US" sz="1500">
                <a:latin typeface="Avenir Book" panose="02000503020000020003" pitchFamily="2" charset="0"/>
              </a:rPr>
              <a:t>.202</a:t>
            </a:r>
            <a:r>
              <a:rPr lang="de-DE" sz="1500" dirty="0">
                <a:latin typeface="Avenir Book" panose="02000503020000020003" pitchFamily="2" charset="0"/>
              </a:rPr>
              <a:t>4</a:t>
            </a:r>
            <a:endParaRPr lang="de-US" sz="1500" dirty="0">
              <a:latin typeface="Avenir Book" panose="02000503020000020003" pitchFamily="2" charset="0"/>
            </a:endParaRPr>
          </a:p>
        </p:txBody>
      </p:sp>
      <p:sp>
        <p:nvSpPr>
          <p:cNvPr id="18" name="Textfeld 17">
            <a:extLst>
              <a:ext uri="{FF2B5EF4-FFF2-40B4-BE49-F238E27FC236}">
                <a16:creationId xmlns:a16="http://schemas.microsoft.com/office/drawing/2014/main" id="{27506F8F-397E-F085-BFA5-A3A724371849}"/>
              </a:ext>
            </a:extLst>
          </p:cNvPr>
          <p:cNvSpPr txBox="1"/>
          <p:nvPr/>
        </p:nvSpPr>
        <p:spPr>
          <a:xfrm>
            <a:off x="4708061" y="2794021"/>
            <a:ext cx="2951449" cy="861774"/>
          </a:xfrm>
          <a:prstGeom prst="rect">
            <a:avLst/>
          </a:prstGeom>
          <a:noFill/>
        </p:spPr>
        <p:txBody>
          <a:bodyPr wrap="none" rtlCol="0">
            <a:spAutoFit/>
          </a:bodyPr>
          <a:lstStyle/>
          <a:p>
            <a:r>
              <a:rPr lang="de-DE" sz="2500" b="1" dirty="0">
                <a:latin typeface="Avenir Book" panose="02000503020000020003" pitchFamily="2" charset="0"/>
              </a:rPr>
              <a:t>Mehr als 14 Mio €</a:t>
            </a:r>
          </a:p>
          <a:p>
            <a:r>
              <a:rPr lang="de-DE" sz="2500" b="1" dirty="0">
                <a:latin typeface="Avenir Book" panose="02000503020000020003" pitchFamily="2" charset="0"/>
              </a:rPr>
              <a:t>in weniger als 24 h</a:t>
            </a:r>
          </a:p>
        </p:txBody>
      </p:sp>
      <p:sp>
        <p:nvSpPr>
          <p:cNvPr id="21" name="Textfeld 20">
            <a:extLst>
              <a:ext uri="{FF2B5EF4-FFF2-40B4-BE49-F238E27FC236}">
                <a16:creationId xmlns:a16="http://schemas.microsoft.com/office/drawing/2014/main" id="{3EBF89C2-BF4D-028A-D582-325E4F3B837E}"/>
              </a:ext>
            </a:extLst>
          </p:cNvPr>
          <p:cNvSpPr txBox="1"/>
          <p:nvPr/>
        </p:nvSpPr>
        <p:spPr>
          <a:xfrm>
            <a:off x="1406106" y="522051"/>
            <a:ext cx="5313699" cy="646331"/>
          </a:xfrm>
          <a:prstGeom prst="rect">
            <a:avLst/>
          </a:prstGeom>
          <a:noFill/>
        </p:spPr>
        <p:txBody>
          <a:bodyPr wrap="square" rtlCol="0">
            <a:spAutoFit/>
          </a:bodyPr>
          <a:lstStyle/>
          <a:p>
            <a:pPr algn="ctr"/>
            <a:r>
              <a:rPr lang="de-DE" dirty="0">
                <a:latin typeface="Avenir Book" panose="02000503020000020003" pitchFamily="2" charset="0"/>
              </a:rPr>
              <a:t>So viel kosten uns die Privilegien von Überreichen bei der Erbschaftsteuer in D seit 2009</a:t>
            </a:r>
          </a:p>
        </p:txBody>
      </p:sp>
      <p:pic>
        <p:nvPicPr>
          <p:cNvPr id="22" name="Grafik 21">
            <a:extLst>
              <a:ext uri="{FF2B5EF4-FFF2-40B4-BE49-F238E27FC236}">
                <a16:creationId xmlns:a16="http://schemas.microsoft.com/office/drawing/2014/main" id="{5925745F-D939-4C86-BF6A-70AAD9CCFE81}"/>
              </a:ext>
            </a:extLst>
          </p:cNvPr>
          <p:cNvPicPr>
            <a:picLocks noChangeAspect="1"/>
          </p:cNvPicPr>
          <p:nvPr/>
        </p:nvPicPr>
        <p:blipFill>
          <a:blip r:embed="rId2"/>
          <a:stretch>
            <a:fillRect/>
          </a:stretch>
        </p:blipFill>
        <p:spPr>
          <a:xfrm>
            <a:off x="-468970" y="5438766"/>
            <a:ext cx="4360622" cy="837553"/>
          </a:xfrm>
          <a:prstGeom prst="rect">
            <a:avLst/>
          </a:prstGeom>
        </p:spPr>
      </p:pic>
    </p:spTree>
    <p:extLst>
      <p:ext uri="{BB962C8B-B14F-4D97-AF65-F5344CB8AC3E}">
        <p14:creationId xmlns:p14="http://schemas.microsoft.com/office/powerpoint/2010/main" val="3628943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795C52D-AC26-094A-9B64-B9648D20EB3B}"/>
              </a:ext>
            </a:extLst>
          </p:cNvPr>
          <p:cNvSpPr>
            <a:spLocks noGrp="1"/>
          </p:cNvSpPr>
          <p:nvPr>
            <p:ph type="sldNum" sz="quarter" idx="12"/>
          </p:nvPr>
        </p:nvSpPr>
        <p:spPr/>
        <p:txBody>
          <a:bodyPr/>
          <a:lstStyle/>
          <a:p>
            <a:fld id="{D1C53109-4F72-9040-8F26-84B33447CE7C}" type="slidenum">
              <a:rPr lang="de-DE" smtClean="0"/>
              <a:t>31</a:t>
            </a:fld>
            <a:endParaRPr lang="de-DE"/>
          </a:p>
        </p:txBody>
      </p:sp>
      <p:sp>
        <p:nvSpPr>
          <p:cNvPr id="8" name="Textfeld 7">
            <a:extLst>
              <a:ext uri="{FF2B5EF4-FFF2-40B4-BE49-F238E27FC236}">
                <a16:creationId xmlns:a16="http://schemas.microsoft.com/office/drawing/2014/main" id="{DD07439F-1643-99A0-23E1-253DADF0DA39}"/>
              </a:ext>
            </a:extLst>
          </p:cNvPr>
          <p:cNvSpPr txBox="1"/>
          <p:nvPr/>
        </p:nvSpPr>
        <p:spPr>
          <a:xfrm>
            <a:off x="73274" y="5816909"/>
            <a:ext cx="2694969" cy="207749"/>
          </a:xfrm>
          <a:prstGeom prst="rect">
            <a:avLst/>
          </a:prstGeom>
          <a:noFill/>
        </p:spPr>
        <p:txBody>
          <a:bodyPr wrap="none" rtlCol="0">
            <a:spAutoFit/>
          </a:bodyPr>
          <a:lstStyle/>
          <a:p>
            <a:r>
              <a:rPr lang="de-DE" sz="750" dirty="0"/>
              <a:t>Quelle: Bundesverfassungsgericht, Pressemitteilung 17.12.2014.</a:t>
            </a:r>
          </a:p>
        </p:txBody>
      </p:sp>
      <p:sp>
        <p:nvSpPr>
          <p:cNvPr id="6" name="Textfeld 5">
            <a:extLst>
              <a:ext uri="{FF2B5EF4-FFF2-40B4-BE49-F238E27FC236}">
                <a16:creationId xmlns:a16="http://schemas.microsoft.com/office/drawing/2014/main" id="{8D23FD42-81FB-2430-CE46-0EFD8FE03AFA}"/>
              </a:ext>
            </a:extLst>
          </p:cNvPr>
          <p:cNvSpPr txBox="1"/>
          <p:nvPr/>
        </p:nvSpPr>
        <p:spPr>
          <a:xfrm>
            <a:off x="1100832" y="1070533"/>
            <a:ext cx="7031114" cy="3554819"/>
          </a:xfrm>
          <a:prstGeom prst="rect">
            <a:avLst/>
          </a:prstGeom>
          <a:noFill/>
        </p:spPr>
        <p:txBody>
          <a:bodyPr wrap="square">
            <a:spAutoFit/>
          </a:bodyPr>
          <a:lstStyle/>
          <a:p>
            <a:r>
              <a:rPr lang="de-DE" sz="1500" dirty="0">
                <a:solidFill>
                  <a:srgbClr val="333333"/>
                </a:solidFill>
                <a:ea typeface="Calibri" panose="020F0502020204030204" pitchFamily="34" charset="0"/>
                <a:cs typeface="Times New Roman" panose="02020603050405020304" pitchFamily="18" charset="0"/>
              </a:rPr>
              <a:t>„Wir stimmen der Entscheidung zu, sind aber der Ansicht, dass zu ihrer Begründung ein weiteres Element gehört: das </a:t>
            </a:r>
            <a:r>
              <a:rPr lang="de-DE" sz="1500" dirty="0">
                <a:solidFill>
                  <a:srgbClr val="333333"/>
                </a:solidFill>
                <a:highlight>
                  <a:srgbClr val="FFFF00"/>
                </a:highlight>
                <a:ea typeface="Calibri" panose="020F0502020204030204" pitchFamily="34" charset="0"/>
                <a:cs typeface="Times New Roman" panose="02020603050405020304" pitchFamily="18" charset="0"/>
              </a:rPr>
              <a:t>Sozialstaatsprinzip</a:t>
            </a:r>
            <a:r>
              <a:rPr lang="de-DE" sz="1500" dirty="0">
                <a:solidFill>
                  <a:srgbClr val="333333"/>
                </a:solidFill>
                <a:ea typeface="Calibri" panose="020F0502020204030204" pitchFamily="34" charset="0"/>
                <a:cs typeface="Times New Roman" panose="02020603050405020304" pitchFamily="18" charset="0"/>
              </a:rPr>
              <a:t> des Art. 20 Abs. 1 GG. Es sichert die Entscheidung weiter ab und macht ihre </a:t>
            </a:r>
            <a:r>
              <a:rPr lang="de-DE" sz="1500" dirty="0">
                <a:solidFill>
                  <a:srgbClr val="333333"/>
                </a:solidFill>
                <a:highlight>
                  <a:srgbClr val="FFFF00"/>
                </a:highlight>
                <a:ea typeface="Calibri" panose="020F0502020204030204" pitchFamily="34" charset="0"/>
                <a:cs typeface="Times New Roman" panose="02020603050405020304" pitchFamily="18" charset="0"/>
              </a:rPr>
              <a:t>Gerechtigkeitsdimension</a:t>
            </a:r>
            <a:r>
              <a:rPr lang="de-DE" sz="1500" dirty="0">
                <a:solidFill>
                  <a:srgbClr val="333333"/>
                </a:solidFill>
                <a:ea typeface="Calibri" panose="020F0502020204030204" pitchFamily="34" charset="0"/>
                <a:cs typeface="Times New Roman" panose="02020603050405020304" pitchFamily="18" charset="0"/>
              </a:rPr>
              <a:t> erst voll sichtbar. </a:t>
            </a:r>
            <a:r>
              <a:rPr lang="de-DE" sz="1500" dirty="0">
                <a:solidFill>
                  <a:srgbClr val="333333"/>
                </a:solidFill>
                <a:highlight>
                  <a:srgbClr val="FFFF00"/>
                </a:highlight>
                <a:ea typeface="Calibri" panose="020F0502020204030204" pitchFamily="34" charset="0"/>
                <a:cs typeface="Times New Roman" panose="02020603050405020304" pitchFamily="18" charset="0"/>
              </a:rPr>
              <a:t>Die Erbschaftsteuer dient nicht nur der Erzielung von Steuereinnahmen, sondern ist zugleich ein Instrument des Sozialstaats, um zu verhindern, dass Reichtum in der Folge der Generationen in den Händen weniger kumuliert </a:t>
            </a:r>
            <a:r>
              <a:rPr lang="de-DE" sz="1500" dirty="0">
                <a:solidFill>
                  <a:srgbClr val="333333"/>
                </a:solidFill>
                <a:ea typeface="Calibri" panose="020F0502020204030204" pitchFamily="34" charset="0"/>
                <a:cs typeface="Times New Roman" panose="02020603050405020304" pitchFamily="18" charset="0"/>
              </a:rPr>
              <a:t>und allein aufgrund von Herkunft oder persönlicher Verbundenheit unverhältnismäßig anwächst. Dass hier auch in Blick auf die gesellschaftliche Wirklichkeit eine Herausforderung liegt, zeigt die Entwicklung der tatsächlichen Vermögensverteilung. Verwies schon Böckenförde in seinem Sondervotum zur Vermögensteuer für das Jahr 1993 darauf, dass 18,4 % der privaten Haushalte über </a:t>
            </a:r>
            <a:r>
              <a:rPr lang="de-DE" sz="1500" dirty="0">
                <a:solidFill>
                  <a:srgbClr val="333333"/>
                </a:solidFill>
                <a:highlight>
                  <a:srgbClr val="FFFF00"/>
                </a:highlight>
                <a:ea typeface="Calibri" panose="020F0502020204030204" pitchFamily="34" charset="0"/>
                <a:cs typeface="Times New Roman" panose="02020603050405020304" pitchFamily="18" charset="0"/>
              </a:rPr>
              <a:t>60 % des gesamten Nettogeldvermögens verfügten, lag dieser Anteil bereits im Jahr 2007 in den Händen von nur noch 10 %. </a:t>
            </a:r>
            <a:r>
              <a:rPr lang="de-DE" sz="1500" dirty="0">
                <a:solidFill>
                  <a:srgbClr val="333333"/>
                </a:solidFill>
                <a:ea typeface="Calibri" panose="020F0502020204030204" pitchFamily="34" charset="0"/>
                <a:cs typeface="Times New Roman" panose="02020603050405020304" pitchFamily="18" charset="0"/>
              </a:rPr>
              <a:t>Die Schaffung eines Ausgleichs sich sonst verfestigender Ungleichheiten liegt in der Verantwortung der Politik“ </a:t>
            </a:r>
          </a:p>
          <a:p>
            <a:endParaRPr lang="de-DE" sz="1500" dirty="0">
              <a:solidFill>
                <a:srgbClr val="333333"/>
              </a:solidFill>
              <a:ea typeface="Calibri" panose="020F0502020204030204" pitchFamily="34" charset="0"/>
              <a:cs typeface="Times New Roman" panose="02020603050405020304" pitchFamily="18" charset="0"/>
            </a:endParaRPr>
          </a:p>
          <a:p>
            <a:r>
              <a:rPr lang="de-DE" sz="1500" dirty="0">
                <a:solidFill>
                  <a:srgbClr val="333333"/>
                </a:solidFill>
                <a:ea typeface="Calibri" panose="020F0502020204030204" pitchFamily="34" charset="0"/>
                <a:cs typeface="Times New Roman" panose="02020603050405020304" pitchFamily="18" charset="0"/>
              </a:rPr>
              <a:t>– Sondervotum der </a:t>
            </a:r>
            <a:r>
              <a:rPr lang="de-DE" sz="1500" dirty="0" err="1">
                <a:solidFill>
                  <a:srgbClr val="333333"/>
                </a:solidFill>
                <a:ea typeface="Calibri" panose="020F0502020204030204" pitchFamily="34" charset="0"/>
                <a:cs typeface="Times New Roman" panose="02020603050405020304" pitchFamily="18" charset="0"/>
              </a:rPr>
              <a:t>Bundesverfassungsrichter:innen</a:t>
            </a:r>
            <a:r>
              <a:rPr lang="de-DE" sz="1500" dirty="0">
                <a:solidFill>
                  <a:srgbClr val="333333"/>
                </a:solidFill>
                <a:ea typeface="Calibri" panose="020F0502020204030204" pitchFamily="34" charset="0"/>
                <a:cs typeface="Times New Roman" panose="02020603050405020304" pitchFamily="18" charset="0"/>
              </a:rPr>
              <a:t> Gaier, Masing, Baer.</a:t>
            </a:r>
            <a:endParaRPr lang="de-DE" sz="1500" dirty="0"/>
          </a:p>
        </p:txBody>
      </p:sp>
      <p:sp>
        <p:nvSpPr>
          <p:cNvPr id="4" name="Titel 1">
            <a:extLst>
              <a:ext uri="{FF2B5EF4-FFF2-40B4-BE49-F238E27FC236}">
                <a16:creationId xmlns:a16="http://schemas.microsoft.com/office/drawing/2014/main" id="{5C1F8FC3-0E5F-ACF5-7F3E-2254EF8CA3EF}"/>
              </a:ext>
            </a:extLst>
          </p:cNvPr>
          <p:cNvSpPr txBox="1">
            <a:spLocks/>
          </p:cNvSpPr>
          <p:nvPr/>
        </p:nvSpPr>
        <p:spPr>
          <a:xfrm>
            <a:off x="250603" y="628650"/>
            <a:ext cx="8893397" cy="7882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250" dirty="0">
              <a:latin typeface="Avenir Book" panose="02000503020000020003" pitchFamily="2" charset="0"/>
            </a:endParaRPr>
          </a:p>
        </p:txBody>
      </p:sp>
    </p:spTree>
    <p:extLst>
      <p:ext uri="{BB962C8B-B14F-4D97-AF65-F5344CB8AC3E}">
        <p14:creationId xmlns:p14="http://schemas.microsoft.com/office/powerpoint/2010/main" val="38744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795C52D-AC26-094A-9B64-B9648D20EB3B}"/>
              </a:ext>
            </a:extLst>
          </p:cNvPr>
          <p:cNvSpPr>
            <a:spLocks noGrp="1"/>
          </p:cNvSpPr>
          <p:nvPr>
            <p:ph type="sldNum" sz="quarter" idx="12"/>
          </p:nvPr>
        </p:nvSpPr>
        <p:spPr/>
        <p:txBody>
          <a:bodyPr/>
          <a:lstStyle/>
          <a:p>
            <a:fld id="{D1C53109-4F72-9040-8F26-84B33447CE7C}" type="slidenum">
              <a:rPr lang="de-DE" smtClean="0"/>
              <a:t>32</a:t>
            </a:fld>
            <a:endParaRPr lang="de-DE"/>
          </a:p>
        </p:txBody>
      </p:sp>
      <p:sp>
        <p:nvSpPr>
          <p:cNvPr id="4" name="Titel 1">
            <a:extLst>
              <a:ext uri="{FF2B5EF4-FFF2-40B4-BE49-F238E27FC236}">
                <a16:creationId xmlns:a16="http://schemas.microsoft.com/office/drawing/2014/main" id="{5C1F8FC3-0E5F-ACF5-7F3E-2254EF8CA3EF}"/>
              </a:ext>
            </a:extLst>
          </p:cNvPr>
          <p:cNvSpPr txBox="1">
            <a:spLocks/>
          </p:cNvSpPr>
          <p:nvPr/>
        </p:nvSpPr>
        <p:spPr>
          <a:xfrm>
            <a:off x="250603" y="628650"/>
            <a:ext cx="8893397" cy="7882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250" dirty="0">
              <a:latin typeface="Avenir Book" panose="02000503020000020003" pitchFamily="2" charset="0"/>
            </a:endParaRPr>
          </a:p>
        </p:txBody>
      </p:sp>
      <p:pic>
        <p:nvPicPr>
          <p:cNvPr id="5" name="Grafik 4" descr="Ein Bild, das Menschliches Gesicht, Person, Kleidung, Lächeln enthält.&#10;&#10;Automatisch generierte Beschreibung">
            <a:extLst>
              <a:ext uri="{FF2B5EF4-FFF2-40B4-BE49-F238E27FC236}">
                <a16:creationId xmlns:a16="http://schemas.microsoft.com/office/drawing/2014/main" id="{9C7FB56A-1F09-29AF-ADF9-B589536FAD86}"/>
              </a:ext>
            </a:extLst>
          </p:cNvPr>
          <p:cNvPicPr>
            <a:picLocks noChangeAspect="1"/>
          </p:cNvPicPr>
          <p:nvPr/>
        </p:nvPicPr>
        <p:blipFill>
          <a:blip r:embed="rId2"/>
          <a:stretch>
            <a:fillRect/>
          </a:stretch>
        </p:blipFill>
        <p:spPr>
          <a:xfrm>
            <a:off x="1144950" y="493059"/>
            <a:ext cx="6854099" cy="4979054"/>
          </a:xfrm>
          <a:prstGeom prst="rect">
            <a:avLst/>
          </a:prstGeom>
        </p:spPr>
      </p:pic>
      <p:sp>
        <p:nvSpPr>
          <p:cNvPr id="7" name="Textfeld 6">
            <a:extLst>
              <a:ext uri="{FF2B5EF4-FFF2-40B4-BE49-F238E27FC236}">
                <a16:creationId xmlns:a16="http://schemas.microsoft.com/office/drawing/2014/main" id="{6F78C24A-4D41-FEE7-58DD-D9F95779835D}"/>
              </a:ext>
            </a:extLst>
          </p:cNvPr>
          <p:cNvSpPr txBox="1"/>
          <p:nvPr/>
        </p:nvSpPr>
        <p:spPr>
          <a:xfrm>
            <a:off x="73274" y="5816909"/>
            <a:ext cx="1407758" cy="207749"/>
          </a:xfrm>
          <a:prstGeom prst="rect">
            <a:avLst/>
          </a:prstGeom>
          <a:noFill/>
        </p:spPr>
        <p:txBody>
          <a:bodyPr wrap="none" rtlCol="0">
            <a:spAutoFit/>
          </a:bodyPr>
          <a:lstStyle/>
          <a:p>
            <a:r>
              <a:rPr lang="de-DE" sz="750" dirty="0"/>
              <a:t>Quelle: FAZ online, 24.09.2020.</a:t>
            </a:r>
          </a:p>
        </p:txBody>
      </p:sp>
    </p:spTree>
    <p:extLst>
      <p:ext uri="{BB962C8B-B14F-4D97-AF65-F5344CB8AC3E}">
        <p14:creationId xmlns:p14="http://schemas.microsoft.com/office/powerpoint/2010/main" val="3954556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iagramm enthält.&#10;&#10;Automatisch generierte Beschreibung">
            <a:extLst>
              <a:ext uri="{FF2B5EF4-FFF2-40B4-BE49-F238E27FC236}">
                <a16:creationId xmlns:a16="http://schemas.microsoft.com/office/drawing/2014/main" id="{F7EF7537-EB84-4EB1-DCF1-D2907C13C731}"/>
              </a:ext>
            </a:extLst>
          </p:cNvPr>
          <p:cNvPicPr>
            <a:picLocks noChangeAspect="1"/>
          </p:cNvPicPr>
          <p:nvPr/>
        </p:nvPicPr>
        <p:blipFill>
          <a:blip r:embed="rId2"/>
          <a:stretch>
            <a:fillRect/>
          </a:stretch>
        </p:blipFill>
        <p:spPr>
          <a:xfrm>
            <a:off x="0" y="4763"/>
            <a:ext cx="9144000" cy="6096000"/>
          </a:xfrm>
          <a:prstGeom prst="rect">
            <a:avLst/>
          </a:prstGeom>
        </p:spPr>
      </p:pic>
      <p:sp>
        <p:nvSpPr>
          <p:cNvPr id="2" name="Foliennummernplatzhalter 1">
            <a:extLst>
              <a:ext uri="{FF2B5EF4-FFF2-40B4-BE49-F238E27FC236}">
                <a16:creationId xmlns:a16="http://schemas.microsoft.com/office/drawing/2014/main" id="{A3B813B8-5BE0-5A97-E9EC-41737D113345}"/>
              </a:ext>
            </a:extLst>
          </p:cNvPr>
          <p:cNvSpPr>
            <a:spLocks noGrp="1"/>
          </p:cNvSpPr>
          <p:nvPr>
            <p:ph type="sldNum" sz="quarter" idx="12"/>
          </p:nvPr>
        </p:nvSpPr>
        <p:spPr/>
        <p:txBody>
          <a:bodyPr/>
          <a:lstStyle/>
          <a:p>
            <a:fld id="{B7C2DEF3-E1FD-5D4D-9F1F-FDE0EB2664A4}" type="slidenum">
              <a:rPr lang="de-DE" smtClean="0"/>
              <a:t>33</a:t>
            </a:fld>
            <a:endParaRPr lang="de-DE"/>
          </a:p>
        </p:txBody>
      </p:sp>
    </p:spTree>
    <p:extLst>
      <p:ext uri="{BB962C8B-B14F-4D97-AF65-F5344CB8AC3E}">
        <p14:creationId xmlns:p14="http://schemas.microsoft.com/office/powerpoint/2010/main" val="2467619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Diagramm, Pfeil enthält.&#10;&#10;Automatisch generierte Beschreibung">
            <a:extLst>
              <a:ext uri="{FF2B5EF4-FFF2-40B4-BE49-F238E27FC236}">
                <a16:creationId xmlns:a16="http://schemas.microsoft.com/office/drawing/2014/main" id="{00C95377-4BFE-76FF-D393-322DBAC3949F}"/>
              </a:ext>
            </a:extLst>
          </p:cNvPr>
          <p:cNvPicPr>
            <a:picLocks noGrp="1" noChangeAspect="1"/>
          </p:cNvPicPr>
          <p:nvPr>
            <p:ph idx="1"/>
          </p:nvPr>
        </p:nvPicPr>
        <p:blipFill>
          <a:blip r:embed="rId2"/>
          <a:stretch>
            <a:fillRect/>
          </a:stretch>
        </p:blipFill>
        <p:spPr>
          <a:xfrm>
            <a:off x="0" y="0"/>
            <a:ext cx="9151144" cy="6100763"/>
          </a:xfrm>
        </p:spPr>
      </p:pic>
      <p:sp>
        <p:nvSpPr>
          <p:cNvPr id="2" name="Foliennummernplatzhalter 1">
            <a:extLst>
              <a:ext uri="{FF2B5EF4-FFF2-40B4-BE49-F238E27FC236}">
                <a16:creationId xmlns:a16="http://schemas.microsoft.com/office/drawing/2014/main" id="{9679BAA4-0CD9-4198-5427-FBFB04254258}"/>
              </a:ext>
            </a:extLst>
          </p:cNvPr>
          <p:cNvSpPr>
            <a:spLocks noGrp="1"/>
          </p:cNvSpPr>
          <p:nvPr>
            <p:ph type="sldNum" sz="quarter" idx="12"/>
          </p:nvPr>
        </p:nvSpPr>
        <p:spPr/>
        <p:txBody>
          <a:bodyPr/>
          <a:lstStyle/>
          <a:p>
            <a:fld id="{B7C2DEF3-E1FD-5D4D-9F1F-FDE0EB2664A4}" type="slidenum">
              <a:rPr lang="de-DE" smtClean="0"/>
              <a:t>34</a:t>
            </a:fld>
            <a:endParaRPr lang="de-DE"/>
          </a:p>
        </p:txBody>
      </p:sp>
    </p:spTree>
    <p:extLst>
      <p:ext uri="{BB962C8B-B14F-4D97-AF65-F5344CB8AC3E}">
        <p14:creationId xmlns:p14="http://schemas.microsoft.com/office/powerpoint/2010/main" val="1645928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4E2DE-5E60-1FE9-0947-FF78296784E1}"/>
              </a:ext>
            </a:extLst>
          </p:cNvPr>
          <p:cNvSpPr>
            <a:spLocks noGrp="1"/>
          </p:cNvSpPr>
          <p:nvPr>
            <p:ph type="title"/>
          </p:nvPr>
        </p:nvSpPr>
        <p:spPr/>
        <p:txBody>
          <a:bodyPr/>
          <a:lstStyle/>
          <a:p>
            <a:endParaRPr lang="de-DE"/>
          </a:p>
        </p:txBody>
      </p:sp>
      <p:sp>
        <p:nvSpPr>
          <p:cNvPr id="7" name="Inhaltsplatzhalter 6">
            <a:extLst>
              <a:ext uri="{FF2B5EF4-FFF2-40B4-BE49-F238E27FC236}">
                <a16:creationId xmlns:a16="http://schemas.microsoft.com/office/drawing/2014/main" id="{05A204E4-E501-17FA-AD2C-9FBF07A271B9}"/>
              </a:ext>
            </a:extLst>
          </p:cNvPr>
          <p:cNvSpPr>
            <a:spLocks noGrp="1"/>
          </p:cNvSpPr>
          <p:nvPr>
            <p:ph idx="1"/>
          </p:nvPr>
        </p:nvSpPr>
        <p:spPr/>
        <p:txBody>
          <a:bodyPr/>
          <a:lstStyle/>
          <a:p>
            <a:endParaRPr lang="de-DE"/>
          </a:p>
        </p:txBody>
      </p:sp>
      <p:pic>
        <p:nvPicPr>
          <p:cNvPr id="1026" name="Picture 2">
            <a:extLst>
              <a:ext uri="{FF2B5EF4-FFF2-40B4-BE49-F238E27FC236}">
                <a16:creationId xmlns:a16="http://schemas.microsoft.com/office/drawing/2014/main" id="{803A4387-B721-52FE-E6E4-D8F45B82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E8D8F431-385A-2810-95C9-A12DC4287EFF}"/>
              </a:ext>
            </a:extLst>
          </p:cNvPr>
          <p:cNvSpPr>
            <a:spLocks noGrp="1"/>
          </p:cNvSpPr>
          <p:nvPr>
            <p:ph type="sldNum" sz="quarter" idx="12"/>
          </p:nvPr>
        </p:nvSpPr>
        <p:spPr/>
        <p:txBody>
          <a:bodyPr/>
          <a:lstStyle/>
          <a:p>
            <a:fld id="{B7C2DEF3-E1FD-5D4D-9F1F-FDE0EB2664A4}" type="slidenum">
              <a:rPr lang="de-DE" smtClean="0"/>
              <a:t>35</a:t>
            </a:fld>
            <a:endParaRPr lang="de-DE"/>
          </a:p>
        </p:txBody>
      </p:sp>
    </p:spTree>
    <p:extLst>
      <p:ext uri="{BB962C8B-B14F-4D97-AF65-F5344CB8AC3E}">
        <p14:creationId xmlns:p14="http://schemas.microsoft.com/office/powerpoint/2010/main" val="822403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C21E5-FB61-B611-4BD6-9D27A7458FE6}"/>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C6C99164-E26A-9262-F099-1625D5843E66}"/>
              </a:ext>
            </a:extLst>
          </p:cNvPr>
          <p:cNvPicPr>
            <a:picLocks noChangeAspect="1"/>
          </p:cNvPicPr>
          <p:nvPr/>
        </p:nvPicPr>
        <p:blipFill>
          <a:blip r:embed="rId2"/>
          <a:stretch>
            <a:fillRect/>
          </a:stretch>
        </p:blipFill>
        <p:spPr>
          <a:xfrm>
            <a:off x="0" y="0"/>
            <a:ext cx="9144000" cy="6100764"/>
          </a:xfrm>
          <a:prstGeom prst="rect">
            <a:avLst/>
          </a:prstGeom>
        </p:spPr>
      </p:pic>
      <p:sp>
        <p:nvSpPr>
          <p:cNvPr id="3" name="Textfeld 2">
            <a:extLst>
              <a:ext uri="{FF2B5EF4-FFF2-40B4-BE49-F238E27FC236}">
                <a16:creationId xmlns:a16="http://schemas.microsoft.com/office/drawing/2014/main" id="{BF242D30-370D-1ED0-5A5D-8D837F51B60C}"/>
              </a:ext>
            </a:extLst>
          </p:cNvPr>
          <p:cNvSpPr txBox="1"/>
          <p:nvPr/>
        </p:nvSpPr>
        <p:spPr>
          <a:xfrm>
            <a:off x="628650" y="2121764"/>
            <a:ext cx="6020366" cy="1200329"/>
          </a:xfrm>
          <a:prstGeom prst="rect">
            <a:avLst/>
          </a:prstGeom>
          <a:noFill/>
        </p:spPr>
        <p:txBody>
          <a:bodyPr wrap="none" rtlCol="0">
            <a:spAutoFit/>
          </a:bodyPr>
          <a:lstStyle/>
          <a:p>
            <a:r>
              <a:rPr lang="de-DE" dirty="0">
                <a:latin typeface="Avenir Book" panose="02000503020000020003" pitchFamily="2" charset="0"/>
              </a:rPr>
              <a:t>1. Erben (ohne ErbSt) vergrößert Vermögensungleichheit</a:t>
            </a:r>
            <a:endParaRPr lang="de-DE" sz="1800" dirty="0">
              <a:latin typeface="Avenir Book" panose="02000503020000020003" pitchFamily="2" charset="0"/>
            </a:endParaRPr>
          </a:p>
          <a:p>
            <a:r>
              <a:rPr lang="de-DE" dirty="0">
                <a:solidFill>
                  <a:srgbClr val="FF632E"/>
                </a:solidFill>
                <a:latin typeface="Avenir Book" panose="02000503020000020003" pitchFamily="2" charset="0"/>
              </a:rPr>
              <a:t>2. </a:t>
            </a:r>
            <a:r>
              <a:rPr lang="de-DE" sz="1800" dirty="0">
                <a:solidFill>
                  <a:srgbClr val="FF632E"/>
                </a:solidFill>
                <a:latin typeface="Avenir Book" panose="02000503020000020003" pitchFamily="2" charset="0"/>
              </a:rPr>
              <a:t>Verstoß gegen 5 Gerechtigkeitsprinzipien</a:t>
            </a:r>
            <a:endParaRPr lang="de-US" dirty="0">
              <a:solidFill>
                <a:srgbClr val="FF632E"/>
              </a:solidFill>
            </a:endParaRPr>
          </a:p>
          <a:p>
            <a:endParaRPr lang="de-US" dirty="0">
              <a:solidFill>
                <a:srgbClr val="FF632E"/>
              </a:solidFill>
            </a:endParaRPr>
          </a:p>
          <a:p>
            <a:endParaRPr lang="de-US" sz="1800" dirty="0">
              <a:solidFill>
                <a:srgbClr val="FF632E"/>
              </a:solidFill>
              <a:latin typeface="Avenir Book" panose="02000503020000020003" pitchFamily="2" charset="0"/>
            </a:endParaRPr>
          </a:p>
        </p:txBody>
      </p:sp>
      <p:sp>
        <p:nvSpPr>
          <p:cNvPr id="4" name="Foliennummernplatzhalter 3">
            <a:extLst>
              <a:ext uri="{FF2B5EF4-FFF2-40B4-BE49-F238E27FC236}">
                <a16:creationId xmlns:a16="http://schemas.microsoft.com/office/drawing/2014/main" id="{2AA946B0-E699-DD0A-6E89-E2CB8B1C38C3}"/>
              </a:ext>
            </a:extLst>
          </p:cNvPr>
          <p:cNvSpPr>
            <a:spLocks noGrp="1"/>
          </p:cNvSpPr>
          <p:nvPr>
            <p:ph type="sldNum" sz="quarter" idx="12"/>
          </p:nvPr>
        </p:nvSpPr>
        <p:spPr/>
        <p:txBody>
          <a:bodyPr/>
          <a:lstStyle/>
          <a:p>
            <a:fld id="{B7C2DEF3-E1FD-5D4D-9F1F-FDE0EB2664A4}" type="slidenum">
              <a:rPr lang="de-DE" smtClean="0"/>
              <a:t>36</a:t>
            </a:fld>
            <a:endParaRPr lang="de-DE"/>
          </a:p>
        </p:txBody>
      </p:sp>
      <p:sp>
        <p:nvSpPr>
          <p:cNvPr id="8" name="Textfeld 7">
            <a:extLst>
              <a:ext uri="{FF2B5EF4-FFF2-40B4-BE49-F238E27FC236}">
                <a16:creationId xmlns:a16="http://schemas.microsoft.com/office/drawing/2014/main" id="{DB5D72F9-48C9-9F16-07E0-54831231E26A}"/>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a:t>
            </a:r>
            <a:r>
              <a:rPr lang="de-DE" sz="2500" dirty="0">
                <a:solidFill>
                  <a:srgbClr val="FF632E"/>
                </a:solidFill>
                <a:latin typeface="Avenir Book" panose="02000503020000020003" pitchFamily="2" charset="0"/>
              </a:rPr>
              <a:t>Demokratie</a:t>
            </a:r>
            <a:r>
              <a:rPr lang="de-DE" sz="2500" dirty="0">
                <a:latin typeface="Avenir Book" panose="02000503020000020003" pitchFamily="2" charset="0"/>
              </a:rPr>
              <a:t> &amp; Umwelt</a:t>
            </a:r>
            <a:endParaRPr lang="de-US" sz="2500" dirty="0">
              <a:latin typeface="Avenir Book" panose="02000503020000020003" pitchFamily="2" charset="0"/>
            </a:endParaRPr>
          </a:p>
        </p:txBody>
      </p:sp>
    </p:spTree>
    <p:extLst>
      <p:ext uri="{BB962C8B-B14F-4D97-AF65-F5344CB8AC3E}">
        <p14:creationId xmlns:p14="http://schemas.microsoft.com/office/powerpoint/2010/main" val="3354287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C479-1296-F714-F964-01DCE6D57656}"/>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D41D886B-1B83-E455-97D8-1CC1816A911B}"/>
              </a:ext>
            </a:extLst>
          </p:cNvPr>
          <p:cNvPicPr>
            <a:picLocks noChangeAspect="1"/>
          </p:cNvPicPr>
          <p:nvPr/>
        </p:nvPicPr>
        <p:blipFill>
          <a:blip r:embed="rId2"/>
          <a:stretch>
            <a:fillRect/>
          </a:stretch>
        </p:blipFill>
        <p:spPr>
          <a:xfrm>
            <a:off x="0" y="0"/>
            <a:ext cx="9144000" cy="6100764"/>
          </a:xfrm>
          <a:prstGeom prst="rect">
            <a:avLst/>
          </a:prstGeom>
        </p:spPr>
      </p:pic>
      <p:sp>
        <p:nvSpPr>
          <p:cNvPr id="3" name="Textfeld 2">
            <a:extLst>
              <a:ext uri="{FF2B5EF4-FFF2-40B4-BE49-F238E27FC236}">
                <a16:creationId xmlns:a16="http://schemas.microsoft.com/office/drawing/2014/main" id="{CAB3A1EE-E5B8-29E4-F32F-193AF14F0548}"/>
              </a:ext>
            </a:extLst>
          </p:cNvPr>
          <p:cNvSpPr txBox="1"/>
          <p:nvPr/>
        </p:nvSpPr>
        <p:spPr>
          <a:xfrm>
            <a:off x="628650" y="2121764"/>
            <a:ext cx="6512360" cy="2585323"/>
          </a:xfrm>
          <a:prstGeom prst="rect">
            <a:avLst/>
          </a:prstGeom>
          <a:noFill/>
        </p:spPr>
        <p:txBody>
          <a:bodyPr wrap="none" rtlCol="0">
            <a:spAutoFit/>
          </a:bodyPr>
          <a:lstStyle/>
          <a:p>
            <a:r>
              <a:rPr lang="de-DE" dirty="0">
                <a:latin typeface="Avenir Book" panose="02000503020000020003" pitchFamily="2" charset="0"/>
              </a:rPr>
              <a:t>1. Erben (ohne ErbSt) vergrößert Vermögensungleichheit</a:t>
            </a:r>
            <a:endParaRPr lang="de-DE" sz="1800" dirty="0">
              <a:latin typeface="Avenir Book" panose="02000503020000020003" pitchFamily="2" charset="0"/>
            </a:endParaRPr>
          </a:p>
          <a:p>
            <a:r>
              <a:rPr lang="de-DE" dirty="0">
                <a:solidFill>
                  <a:srgbClr val="FF632E"/>
                </a:solidFill>
                <a:latin typeface="Avenir Book" panose="02000503020000020003" pitchFamily="2" charset="0"/>
              </a:rPr>
              <a:t>2. </a:t>
            </a:r>
            <a:r>
              <a:rPr lang="de-DE" sz="1800" dirty="0">
                <a:solidFill>
                  <a:srgbClr val="FF632E"/>
                </a:solidFill>
                <a:latin typeface="Avenir Book" panose="02000503020000020003" pitchFamily="2" charset="0"/>
              </a:rPr>
              <a:t>Verstoß gegen 5 Gerechtigkeitsprinzipien</a:t>
            </a:r>
            <a:endParaRPr lang="de-US" dirty="0">
              <a:solidFill>
                <a:srgbClr val="FF632E"/>
              </a:solidFill>
            </a:endParaRPr>
          </a:p>
          <a:p>
            <a:endParaRPr lang="de-US" dirty="0">
              <a:solidFill>
                <a:srgbClr val="FF632E"/>
              </a:solidFill>
            </a:endParaRPr>
          </a:p>
          <a:p>
            <a:endParaRPr lang="de-US" sz="1800" dirty="0">
              <a:solidFill>
                <a:srgbClr val="FF632E"/>
              </a:solidFill>
              <a:latin typeface="Avenir Book" panose="02000503020000020003" pitchFamily="2" charset="0"/>
            </a:endParaRPr>
          </a:p>
          <a:p>
            <a:r>
              <a:rPr lang="de-DE" sz="1800" dirty="0">
                <a:latin typeface="Avenir Book" panose="02000503020000020003" pitchFamily="2" charset="0"/>
              </a:rPr>
              <a:t>1. </a:t>
            </a:r>
            <a:r>
              <a:rPr lang="de-DE" sz="1800" dirty="0">
                <a:solidFill>
                  <a:srgbClr val="FF632E"/>
                </a:solidFill>
                <a:latin typeface="Avenir Book" panose="02000503020000020003" pitchFamily="2" charset="0"/>
              </a:rPr>
              <a:t>Demokratische Gleichheit </a:t>
            </a:r>
            <a:r>
              <a:rPr lang="de-DE" sz="1800" dirty="0">
                <a:latin typeface="Avenir Book" panose="02000503020000020003" pitchFamily="2" charset="0"/>
              </a:rPr>
              <a:t>(gleichberechtigte Teilnahme)</a:t>
            </a:r>
            <a:br>
              <a:rPr lang="de-DE" sz="1800" dirty="0">
                <a:latin typeface="Avenir Book" panose="02000503020000020003" pitchFamily="2" charset="0"/>
              </a:rPr>
            </a:br>
            <a:r>
              <a:rPr lang="de-DE" sz="1800" dirty="0">
                <a:latin typeface="Avenir Book" panose="02000503020000020003" pitchFamily="2" charset="0"/>
              </a:rPr>
              <a:t>2. </a:t>
            </a:r>
            <a:r>
              <a:rPr lang="de-DE" sz="1800" dirty="0">
                <a:solidFill>
                  <a:srgbClr val="FF632E"/>
                </a:solidFill>
                <a:latin typeface="Avenir Book" panose="02000503020000020003" pitchFamily="2" charset="0"/>
              </a:rPr>
              <a:t>Soziale Gleichheit </a:t>
            </a:r>
            <a:r>
              <a:rPr lang="de-DE" sz="1800" dirty="0">
                <a:latin typeface="Avenir Book" panose="02000503020000020003" pitchFamily="2" charset="0"/>
              </a:rPr>
              <a:t>(wir sitzen im selben Boot)</a:t>
            </a:r>
            <a:br>
              <a:rPr lang="de-DE" sz="1800" dirty="0">
                <a:latin typeface="Avenir Book" panose="02000503020000020003" pitchFamily="2" charset="0"/>
              </a:rPr>
            </a:br>
            <a:r>
              <a:rPr lang="de-DE" sz="1800" dirty="0">
                <a:latin typeface="Avenir Book" panose="02000503020000020003" pitchFamily="2" charset="0"/>
              </a:rPr>
              <a:t>3. </a:t>
            </a:r>
            <a:r>
              <a:rPr lang="de-DE" sz="1800" dirty="0">
                <a:solidFill>
                  <a:srgbClr val="FF632E"/>
                </a:solidFill>
                <a:latin typeface="Avenir Book" panose="02000503020000020003" pitchFamily="2" charset="0"/>
              </a:rPr>
              <a:t>Chancengleichheit</a:t>
            </a:r>
            <a:r>
              <a:rPr lang="de-DE" sz="1800" dirty="0">
                <a:latin typeface="Avenir Book" panose="02000503020000020003" pitchFamily="2" charset="0"/>
              </a:rPr>
              <a:t> (starten am selben Punkt)</a:t>
            </a:r>
            <a:br>
              <a:rPr lang="de-DE" sz="1800" dirty="0">
                <a:latin typeface="Avenir Book" panose="02000503020000020003" pitchFamily="2" charset="0"/>
              </a:rPr>
            </a:br>
            <a:r>
              <a:rPr lang="de-DE" sz="1800" dirty="0">
                <a:latin typeface="Avenir Book" panose="02000503020000020003" pitchFamily="2" charset="0"/>
              </a:rPr>
              <a:t>4. </a:t>
            </a:r>
            <a:r>
              <a:rPr lang="de-DE" sz="1800" dirty="0">
                <a:solidFill>
                  <a:srgbClr val="FF632E"/>
                </a:solidFill>
                <a:latin typeface="Avenir Book" panose="02000503020000020003" pitchFamily="2" charset="0"/>
              </a:rPr>
              <a:t>Leistungsgerechtigkeit</a:t>
            </a:r>
            <a:r>
              <a:rPr lang="de-DE" sz="1800" dirty="0">
                <a:latin typeface="Avenir Book" panose="02000503020000020003" pitchFamily="2" charset="0"/>
              </a:rPr>
              <a:t> (was trägt man bei)</a:t>
            </a:r>
            <a:br>
              <a:rPr lang="de-DE" sz="1800" dirty="0">
                <a:latin typeface="Avenir Book" panose="02000503020000020003" pitchFamily="2" charset="0"/>
              </a:rPr>
            </a:br>
            <a:r>
              <a:rPr lang="de-DE" sz="1800" dirty="0">
                <a:latin typeface="Avenir Book" panose="02000503020000020003" pitchFamily="2" charset="0"/>
              </a:rPr>
              <a:t>5. </a:t>
            </a:r>
            <a:r>
              <a:rPr lang="de-DE" sz="1800" dirty="0">
                <a:solidFill>
                  <a:srgbClr val="FF632E"/>
                </a:solidFill>
                <a:latin typeface="Avenir Book" panose="02000503020000020003" pitchFamily="2" charset="0"/>
              </a:rPr>
              <a:t>Umverteilungsgerechtigkeit</a:t>
            </a:r>
            <a:r>
              <a:rPr lang="de-DE" sz="1800" dirty="0">
                <a:latin typeface="Avenir Book" panose="02000503020000020003" pitchFamily="2" charset="0"/>
              </a:rPr>
              <a:t> (gegen Bildung von Dynastien)</a:t>
            </a:r>
            <a:endParaRPr lang="de-US" dirty="0">
              <a:solidFill>
                <a:srgbClr val="FF632E"/>
              </a:solidFill>
            </a:endParaRPr>
          </a:p>
        </p:txBody>
      </p:sp>
      <p:sp>
        <p:nvSpPr>
          <p:cNvPr id="4" name="Foliennummernplatzhalter 3">
            <a:extLst>
              <a:ext uri="{FF2B5EF4-FFF2-40B4-BE49-F238E27FC236}">
                <a16:creationId xmlns:a16="http://schemas.microsoft.com/office/drawing/2014/main" id="{828DDB37-0C23-A96A-C833-90FC5E737649}"/>
              </a:ext>
            </a:extLst>
          </p:cNvPr>
          <p:cNvSpPr>
            <a:spLocks noGrp="1"/>
          </p:cNvSpPr>
          <p:nvPr>
            <p:ph type="sldNum" sz="quarter" idx="12"/>
          </p:nvPr>
        </p:nvSpPr>
        <p:spPr/>
        <p:txBody>
          <a:bodyPr/>
          <a:lstStyle/>
          <a:p>
            <a:fld id="{B7C2DEF3-E1FD-5D4D-9F1F-FDE0EB2664A4}" type="slidenum">
              <a:rPr lang="de-DE" smtClean="0"/>
              <a:t>37</a:t>
            </a:fld>
            <a:endParaRPr lang="de-DE"/>
          </a:p>
        </p:txBody>
      </p:sp>
      <p:sp>
        <p:nvSpPr>
          <p:cNvPr id="8" name="Textfeld 7">
            <a:extLst>
              <a:ext uri="{FF2B5EF4-FFF2-40B4-BE49-F238E27FC236}">
                <a16:creationId xmlns:a16="http://schemas.microsoft.com/office/drawing/2014/main" id="{03909E89-904B-1123-2B9B-23A9C3C4AF29}"/>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a:t>
            </a:r>
            <a:r>
              <a:rPr lang="de-DE" sz="2500" dirty="0">
                <a:solidFill>
                  <a:srgbClr val="FF632E"/>
                </a:solidFill>
                <a:latin typeface="Avenir Book" panose="02000503020000020003" pitchFamily="2" charset="0"/>
              </a:rPr>
              <a:t>Demokratie</a:t>
            </a:r>
            <a:r>
              <a:rPr lang="de-DE" sz="2500" dirty="0">
                <a:latin typeface="Avenir Book" panose="02000503020000020003" pitchFamily="2" charset="0"/>
              </a:rPr>
              <a:t> &amp; Umwelt</a:t>
            </a:r>
            <a:endParaRPr lang="de-US" sz="2500" dirty="0">
              <a:latin typeface="Avenir Book" panose="02000503020000020003" pitchFamily="2" charset="0"/>
            </a:endParaRPr>
          </a:p>
        </p:txBody>
      </p:sp>
    </p:spTree>
    <p:extLst>
      <p:ext uri="{BB962C8B-B14F-4D97-AF65-F5344CB8AC3E}">
        <p14:creationId xmlns:p14="http://schemas.microsoft.com/office/powerpoint/2010/main" val="3489961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B46787-8F13-41FC-8DCE-EC17D5A8C2E9}"/>
              </a:ext>
            </a:extLst>
          </p:cNvPr>
          <p:cNvPicPr>
            <a:picLocks noChangeAspect="1"/>
          </p:cNvPicPr>
          <p:nvPr/>
        </p:nvPicPr>
        <p:blipFill>
          <a:blip r:embed="rId2"/>
          <a:stretch>
            <a:fillRect/>
          </a:stretch>
        </p:blipFill>
        <p:spPr>
          <a:xfrm>
            <a:off x="0" y="0"/>
            <a:ext cx="9144000" cy="6100764"/>
          </a:xfrm>
          <a:prstGeom prst="rect">
            <a:avLst/>
          </a:prstGeom>
        </p:spPr>
      </p:pic>
      <p:sp>
        <p:nvSpPr>
          <p:cNvPr id="3" name="Textfeld 2">
            <a:extLst>
              <a:ext uri="{FF2B5EF4-FFF2-40B4-BE49-F238E27FC236}">
                <a16:creationId xmlns:a16="http://schemas.microsoft.com/office/drawing/2014/main" id="{D39C72CB-2FF0-D470-78D5-CFAF908D21B7}"/>
              </a:ext>
            </a:extLst>
          </p:cNvPr>
          <p:cNvSpPr txBox="1"/>
          <p:nvPr/>
        </p:nvSpPr>
        <p:spPr>
          <a:xfrm>
            <a:off x="628650" y="2121764"/>
            <a:ext cx="6580018" cy="2862322"/>
          </a:xfrm>
          <a:prstGeom prst="rect">
            <a:avLst/>
          </a:prstGeom>
          <a:noFill/>
        </p:spPr>
        <p:txBody>
          <a:bodyPr wrap="square" rtlCol="0">
            <a:spAutoFit/>
          </a:bodyPr>
          <a:lstStyle/>
          <a:p>
            <a:r>
              <a:rPr lang="de-DE" sz="1800" dirty="0">
                <a:latin typeface="Avenir Book" panose="02000503020000020003" pitchFamily="2" charset="0"/>
              </a:rPr>
              <a:t>1. Zunahme der Vermögensungleichheit</a:t>
            </a:r>
            <a:br>
              <a:rPr lang="de-DE" sz="1800" dirty="0">
                <a:latin typeface="Avenir Book" panose="02000503020000020003" pitchFamily="2" charset="0"/>
              </a:rPr>
            </a:br>
            <a:r>
              <a:rPr lang="de-DE" sz="1800" dirty="0">
                <a:latin typeface="Avenir Book" panose="02000503020000020003" pitchFamily="2" charset="0"/>
              </a:rPr>
              <a:t>2. Verstoß gegen 5 Gerechtigkeitsprinzipien</a:t>
            </a:r>
          </a:p>
          <a:p>
            <a:endParaRPr lang="de-US" dirty="0">
              <a:solidFill>
                <a:srgbClr val="FF632E"/>
              </a:solidFill>
            </a:endParaRPr>
          </a:p>
          <a:p>
            <a:endParaRPr lang="de-US" dirty="0">
              <a:solidFill>
                <a:srgbClr val="FF632E"/>
              </a:solidFill>
            </a:endParaRPr>
          </a:p>
          <a:p>
            <a:br>
              <a:rPr lang="de-DE" sz="1800" dirty="0">
                <a:latin typeface="Avenir Book" panose="02000503020000020003" pitchFamily="2" charset="0"/>
              </a:rPr>
            </a:br>
            <a:r>
              <a:rPr lang="de-DE" sz="1800" dirty="0">
                <a:latin typeface="Avenir Book" panose="02000503020000020003" pitchFamily="2" charset="0"/>
              </a:rPr>
              <a:t>Theoretisch sind die Probleme mit dem Erben und der Vermögensungleichheit leicht zu lösen:</a:t>
            </a:r>
          </a:p>
          <a:p>
            <a:r>
              <a:rPr lang="de-DE" sz="1800" dirty="0">
                <a:solidFill>
                  <a:srgbClr val="FF632E"/>
                </a:solidFill>
                <a:latin typeface="Avenir Book" panose="02000503020000020003" pitchFamily="2" charset="0"/>
              </a:rPr>
              <a:t>#</a:t>
            </a:r>
            <a:r>
              <a:rPr lang="de-DE" sz="1800" dirty="0" err="1">
                <a:solidFill>
                  <a:srgbClr val="FF632E"/>
                </a:solidFill>
                <a:latin typeface="Avenir Book" panose="02000503020000020003" pitchFamily="2" charset="0"/>
              </a:rPr>
              <a:t>FairErben</a:t>
            </a:r>
            <a:endParaRPr lang="de-DE" sz="1800" dirty="0">
              <a:solidFill>
                <a:srgbClr val="FF632E"/>
              </a:solidFill>
              <a:latin typeface="Avenir Book" panose="02000503020000020003" pitchFamily="2" charset="0"/>
            </a:endParaRPr>
          </a:p>
          <a:p>
            <a:r>
              <a:rPr lang="de-DE" sz="1800" dirty="0">
                <a:solidFill>
                  <a:srgbClr val="FF632E"/>
                </a:solidFill>
                <a:latin typeface="Avenir Book" panose="02000503020000020003" pitchFamily="2" charset="0"/>
              </a:rPr>
              <a:t>#</a:t>
            </a:r>
            <a:r>
              <a:rPr lang="de-DE" sz="1800" dirty="0" err="1">
                <a:solidFill>
                  <a:srgbClr val="FF632E"/>
                </a:solidFill>
                <a:latin typeface="Avenir Book" panose="02000503020000020003" pitchFamily="2" charset="0"/>
              </a:rPr>
              <a:t>TaxTheRich</a:t>
            </a:r>
            <a:endParaRPr lang="de-DE" sz="1800" dirty="0">
              <a:solidFill>
                <a:srgbClr val="FF632E"/>
              </a:solidFill>
              <a:latin typeface="Avenir Book" panose="02000503020000020003" pitchFamily="2" charset="0"/>
            </a:endParaRPr>
          </a:p>
          <a:p>
            <a:r>
              <a:rPr lang="de-DE" dirty="0">
                <a:solidFill>
                  <a:srgbClr val="FF632E"/>
                </a:solidFill>
                <a:latin typeface="Avenir Book" panose="02000503020000020003" pitchFamily="2" charset="0"/>
              </a:rPr>
              <a:t>#Grunderbe</a:t>
            </a:r>
            <a:endParaRPr lang="de-DE" sz="1800" dirty="0">
              <a:solidFill>
                <a:srgbClr val="FF632E"/>
              </a:solidFill>
              <a:latin typeface="Avenir Book" panose="02000503020000020003" pitchFamily="2" charset="0"/>
            </a:endParaRPr>
          </a:p>
        </p:txBody>
      </p:sp>
      <p:sp>
        <p:nvSpPr>
          <p:cNvPr id="4" name="Foliennummernplatzhalter 3">
            <a:extLst>
              <a:ext uri="{FF2B5EF4-FFF2-40B4-BE49-F238E27FC236}">
                <a16:creationId xmlns:a16="http://schemas.microsoft.com/office/drawing/2014/main" id="{251C724B-2947-0304-68CA-121E0927EC31}"/>
              </a:ext>
            </a:extLst>
          </p:cNvPr>
          <p:cNvSpPr>
            <a:spLocks noGrp="1"/>
          </p:cNvSpPr>
          <p:nvPr>
            <p:ph type="sldNum" sz="quarter" idx="12"/>
          </p:nvPr>
        </p:nvSpPr>
        <p:spPr/>
        <p:txBody>
          <a:bodyPr/>
          <a:lstStyle/>
          <a:p>
            <a:fld id="{B7C2DEF3-E1FD-5D4D-9F1F-FDE0EB2664A4}" type="slidenum">
              <a:rPr lang="de-DE" smtClean="0"/>
              <a:t>38</a:t>
            </a:fld>
            <a:endParaRPr lang="de-DE"/>
          </a:p>
        </p:txBody>
      </p:sp>
      <p:sp>
        <p:nvSpPr>
          <p:cNvPr id="8" name="Textfeld 7">
            <a:extLst>
              <a:ext uri="{FF2B5EF4-FFF2-40B4-BE49-F238E27FC236}">
                <a16:creationId xmlns:a16="http://schemas.microsoft.com/office/drawing/2014/main" id="{66A5BBCF-874F-AEC1-1BB7-7D59C0A6B76E}"/>
              </a:ext>
            </a:extLst>
          </p:cNvPr>
          <p:cNvSpPr txBox="1"/>
          <p:nvPr/>
        </p:nvSpPr>
        <p:spPr>
          <a:xfrm>
            <a:off x="1983149" y="129722"/>
            <a:ext cx="5177699" cy="861774"/>
          </a:xfrm>
          <a:prstGeom prst="rect">
            <a:avLst/>
          </a:prstGeom>
          <a:noFill/>
        </p:spPr>
        <p:txBody>
          <a:bodyPr wrap="none" rtlCol="0">
            <a:spAutoFit/>
          </a:bodyPr>
          <a:lstStyle/>
          <a:p>
            <a:r>
              <a:rPr lang="de-DE" sz="2500" dirty="0">
                <a:latin typeface="Avenir Book" panose="02000503020000020003" pitchFamily="2" charset="0"/>
              </a:rPr>
              <a:t>II. Extreme Ungleichheit gefährdet </a:t>
            </a:r>
          </a:p>
          <a:p>
            <a:r>
              <a:rPr lang="de-DE" sz="2500" dirty="0">
                <a:latin typeface="Avenir Book" panose="02000503020000020003" pitchFamily="2" charset="0"/>
              </a:rPr>
              <a:t>unsere </a:t>
            </a:r>
            <a:r>
              <a:rPr lang="de-DE" sz="2500" dirty="0">
                <a:solidFill>
                  <a:srgbClr val="FF632E"/>
                </a:solidFill>
                <a:latin typeface="Avenir Book" panose="02000503020000020003" pitchFamily="2" charset="0"/>
              </a:rPr>
              <a:t>Demokratie</a:t>
            </a:r>
            <a:r>
              <a:rPr lang="de-DE" sz="2500" dirty="0">
                <a:latin typeface="Avenir Book" panose="02000503020000020003" pitchFamily="2" charset="0"/>
              </a:rPr>
              <a:t> &amp; Umwelt</a:t>
            </a:r>
            <a:endParaRPr lang="de-US" sz="2500" dirty="0">
              <a:latin typeface="Avenir Book" panose="02000503020000020003" pitchFamily="2" charset="0"/>
            </a:endParaRPr>
          </a:p>
        </p:txBody>
      </p:sp>
    </p:spTree>
    <p:extLst>
      <p:ext uri="{BB962C8B-B14F-4D97-AF65-F5344CB8AC3E}">
        <p14:creationId xmlns:p14="http://schemas.microsoft.com/office/powerpoint/2010/main" val="14762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pic>
        <p:nvPicPr>
          <p:cNvPr id="3" name="Google Shape;244;p39">
            <a:extLst>
              <a:ext uri="{FF2B5EF4-FFF2-40B4-BE49-F238E27FC236}">
                <a16:creationId xmlns:a16="http://schemas.microsoft.com/office/drawing/2014/main" id="{9099497C-473A-384F-FC39-A79E98029DA8}"/>
              </a:ext>
            </a:extLst>
          </p:cNvPr>
          <p:cNvPicPr preferRelativeResize="0"/>
          <p:nvPr/>
        </p:nvPicPr>
        <p:blipFill>
          <a:blip r:embed="rId2">
            <a:alphaModFix/>
          </a:blip>
          <a:stretch>
            <a:fillRect/>
          </a:stretch>
        </p:blipFill>
        <p:spPr>
          <a:xfrm>
            <a:off x="2585849" y="1186584"/>
            <a:ext cx="3972301" cy="4729273"/>
          </a:xfrm>
          <a:prstGeom prst="rect">
            <a:avLst/>
          </a:prstGeom>
          <a:noFill/>
          <a:ln>
            <a:noFill/>
          </a:ln>
        </p:spPr>
      </p:pic>
      <p:sp>
        <p:nvSpPr>
          <p:cNvPr id="2" name="Foliennummernplatzhalter 1">
            <a:extLst>
              <a:ext uri="{FF2B5EF4-FFF2-40B4-BE49-F238E27FC236}">
                <a16:creationId xmlns:a16="http://schemas.microsoft.com/office/drawing/2014/main" id="{D1C37E34-5969-9993-89C7-44A760617F5C}"/>
              </a:ext>
            </a:extLst>
          </p:cNvPr>
          <p:cNvSpPr>
            <a:spLocks noGrp="1"/>
          </p:cNvSpPr>
          <p:nvPr>
            <p:ph type="sldNum" sz="quarter" idx="12"/>
          </p:nvPr>
        </p:nvSpPr>
        <p:spPr/>
        <p:txBody>
          <a:bodyPr/>
          <a:lstStyle/>
          <a:p>
            <a:fld id="{B7C2DEF3-E1FD-5D4D-9F1F-FDE0EB2664A4}" type="slidenum">
              <a:rPr lang="de-DE" smtClean="0"/>
              <a:t>39</a:t>
            </a:fld>
            <a:endParaRPr lang="de-DE"/>
          </a:p>
        </p:txBody>
      </p:sp>
      <p:sp>
        <p:nvSpPr>
          <p:cNvPr id="10" name="Textfeld 9">
            <a:extLst>
              <a:ext uri="{FF2B5EF4-FFF2-40B4-BE49-F238E27FC236}">
                <a16:creationId xmlns:a16="http://schemas.microsoft.com/office/drawing/2014/main" id="{FFACE797-7298-7902-7B14-7E7BB596E126}"/>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23064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47C34-96DA-77E6-4A55-5469B024BE2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4E32BC3-C353-1540-6BCC-9EB5E6696352}"/>
              </a:ext>
            </a:extLst>
          </p:cNvPr>
          <p:cNvSpPr>
            <a:spLocks noGrp="1"/>
          </p:cNvSpPr>
          <p:nvPr>
            <p:ph idx="1"/>
          </p:nvPr>
        </p:nvSpPr>
        <p:spPr/>
        <p:txBody>
          <a:bodyPr/>
          <a:lstStyle/>
          <a:p>
            <a:endParaRPr lang="de-DE" dirty="0"/>
          </a:p>
        </p:txBody>
      </p:sp>
      <p:pic>
        <p:nvPicPr>
          <p:cNvPr id="2050" name="Picture 2">
            <a:extLst>
              <a:ext uri="{FF2B5EF4-FFF2-40B4-BE49-F238E27FC236}">
                <a16:creationId xmlns:a16="http://schemas.microsoft.com/office/drawing/2014/main" id="{BBCBA9BF-21A7-C253-9318-F47455430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19CA4601-78AA-7135-1437-B2F6C2401A76}"/>
              </a:ext>
            </a:extLst>
          </p:cNvPr>
          <p:cNvSpPr>
            <a:spLocks noGrp="1"/>
          </p:cNvSpPr>
          <p:nvPr>
            <p:ph type="sldNum" sz="quarter" idx="12"/>
          </p:nvPr>
        </p:nvSpPr>
        <p:spPr/>
        <p:txBody>
          <a:bodyPr/>
          <a:lstStyle/>
          <a:p>
            <a:fld id="{B7C2DEF3-E1FD-5D4D-9F1F-FDE0EB2664A4}" type="slidenum">
              <a:rPr lang="de-DE" smtClean="0"/>
              <a:t>4</a:t>
            </a:fld>
            <a:endParaRPr lang="de-DE"/>
          </a:p>
        </p:txBody>
      </p:sp>
    </p:spTree>
    <p:extLst>
      <p:ext uri="{BB962C8B-B14F-4D97-AF65-F5344CB8AC3E}">
        <p14:creationId xmlns:p14="http://schemas.microsoft.com/office/powerpoint/2010/main" val="2227819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descr="Ein Bild, das Text, Outdoorobjekt, Stromleitung enthält.&#10;&#10;Automatisch generierte Beschreibung"/>
          <p:cNvPicPr preferRelativeResize="0"/>
          <p:nvPr/>
        </p:nvPicPr>
        <p:blipFill rotWithShape="1">
          <a:blip r:embed="rId3">
            <a:alphaModFix amt="20000"/>
          </a:blip>
          <a:srcRect/>
          <a:stretch/>
        </p:blipFill>
        <p:spPr>
          <a:xfrm>
            <a:off x="0" y="-27399"/>
            <a:ext cx="9144000" cy="6252963"/>
          </a:xfrm>
          <a:prstGeom prst="rect">
            <a:avLst/>
          </a:prstGeom>
          <a:noFill/>
          <a:ln>
            <a:noFill/>
          </a:ln>
        </p:spPr>
      </p:pic>
      <p:sp>
        <p:nvSpPr>
          <p:cNvPr id="130" name="Google Shape;130;p25"/>
          <p:cNvSpPr txBox="1"/>
          <p:nvPr/>
        </p:nvSpPr>
        <p:spPr>
          <a:xfrm>
            <a:off x="1313897" y="3640155"/>
            <a:ext cx="4374839" cy="1563813"/>
          </a:xfrm>
          <a:prstGeom prst="rect">
            <a:avLst/>
          </a:prstGeom>
          <a:noFill/>
          <a:ln>
            <a:noFill/>
          </a:ln>
        </p:spPr>
        <p:txBody>
          <a:bodyPr spcFirstLastPara="1" wrap="square" lIns="68575" tIns="34275" rIns="68575" bIns="34275" anchor="t" anchorCtr="0">
            <a:normAutofit/>
          </a:bodyPr>
          <a:lstStyle/>
          <a:p>
            <a:pPr>
              <a:lnSpc>
                <a:spcPct val="90000"/>
              </a:lnSpc>
              <a:buClr>
                <a:schemeClr val="dk1"/>
              </a:buClr>
              <a:buSzPts val="1000"/>
            </a:pPr>
            <a:r>
              <a:rPr lang="en" sz="1000" b="1">
                <a:solidFill>
                  <a:schemeClr val="dk1"/>
                </a:solidFill>
                <a:latin typeface="Avenir"/>
                <a:ea typeface="Avenir"/>
                <a:cs typeface="Avenir"/>
                <a:sym typeface="Avenir"/>
              </a:rPr>
              <a:t>Martyna B. Linartas</a:t>
            </a:r>
            <a:endParaRPr sz="1100"/>
          </a:p>
          <a:p>
            <a:pPr>
              <a:buClr>
                <a:schemeClr val="dk1"/>
              </a:buClr>
              <a:buSzPts val="1000"/>
            </a:pPr>
            <a:r>
              <a:rPr lang="en" sz="1000">
                <a:solidFill>
                  <a:schemeClr val="dk1"/>
                </a:solidFill>
                <a:latin typeface="Avenir"/>
                <a:ea typeface="Avenir"/>
                <a:cs typeface="Avenir"/>
                <a:sym typeface="Avenir"/>
              </a:rPr>
              <a:t>PhD defense</a:t>
            </a:r>
            <a:endParaRPr sz="1000">
              <a:solidFill>
                <a:schemeClr val="dk1"/>
              </a:solidFill>
              <a:latin typeface="Avenir"/>
              <a:ea typeface="Avenir"/>
              <a:cs typeface="Avenir"/>
              <a:sym typeface="Avenir"/>
            </a:endParaRPr>
          </a:p>
          <a:p>
            <a:pPr>
              <a:buClr>
                <a:schemeClr val="dk1"/>
              </a:buClr>
              <a:buSzPts val="1000"/>
            </a:pPr>
            <a:r>
              <a:rPr lang="en" sz="1000">
                <a:solidFill>
                  <a:schemeClr val="dk1"/>
                </a:solidFill>
                <a:latin typeface="Avenir"/>
                <a:ea typeface="Avenir"/>
                <a:cs typeface="Avenir"/>
                <a:sym typeface="Avenir"/>
              </a:rPr>
              <a:t>Berlin Graduate School for Global and Transnational Studies (BGTS) </a:t>
            </a:r>
            <a:endParaRPr sz="1100"/>
          </a:p>
          <a:p>
            <a:pPr>
              <a:buClr>
                <a:schemeClr val="dk1"/>
              </a:buClr>
              <a:buSzPts val="1000"/>
            </a:pPr>
            <a:r>
              <a:rPr lang="en" sz="1000">
                <a:solidFill>
                  <a:schemeClr val="dk1"/>
                </a:solidFill>
                <a:latin typeface="Avenir"/>
                <a:ea typeface="Avenir"/>
                <a:cs typeface="Avenir"/>
                <a:sym typeface="Avenir"/>
              </a:rPr>
              <a:t>Cluster of Excellence "Contestations of the Liberal Script" (SCRIPTS) </a:t>
            </a:r>
            <a:endParaRPr sz="1100"/>
          </a:p>
          <a:p>
            <a:pPr>
              <a:buClr>
                <a:schemeClr val="dk1"/>
              </a:buClr>
              <a:buSzPts val="1000"/>
            </a:pPr>
            <a:r>
              <a:rPr lang="en" sz="1000">
                <a:solidFill>
                  <a:schemeClr val="dk1"/>
                </a:solidFill>
                <a:latin typeface="Avenir"/>
                <a:ea typeface="Avenir"/>
                <a:cs typeface="Avenir"/>
                <a:sym typeface="Avenir"/>
              </a:rPr>
              <a:t>Freie Universität Berlin</a:t>
            </a:r>
            <a:endParaRPr sz="1100"/>
          </a:p>
          <a:p>
            <a:pPr>
              <a:buClr>
                <a:schemeClr val="dk1"/>
              </a:buClr>
              <a:buSzPts val="1000"/>
            </a:pPr>
            <a:r>
              <a:rPr lang="en" sz="1000">
                <a:solidFill>
                  <a:schemeClr val="dk1"/>
                </a:solidFill>
                <a:latin typeface="Avenir"/>
                <a:ea typeface="Avenir"/>
                <a:cs typeface="Avenir"/>
                <a:sym typeface="Avenir"/>
              </a:rPr>
              <a:t>10/09/2023</a:t>
            </a:r>
            <a:endParaRPr sz="1100"/>
          </a:p>
          <a:p>
            <a:pPr>
              <a:buClr>
                <a:schemeClr val="dk1"/>
              </a:buClr>
              <a:buSzPts val="1000"/>
            </a:pPr>
            <a:endParaRPr sz="1000">
              <a:solidFill>
                <a:schemeClr val="dk1"/>
              </a:solidFill>
              <a:latin typeface="Avenir"/>
              <a:ea typeface="Avenir"/>
              <a:cs typeface="Avenir"/>
              <a:sym typeface="Avenir"/>
            </a:endParaRPr>
          </a:p>
          <a:p>
            <a:pPr>
              <a:buClr>
                <a:schemeClr val="dk1"/>
              </a:buClr>
              <a:buSzPts val="1000"/>
            </a:pPr>
            <a:r>
              <a:rPr lang="en" sz="1000">
                <a:solidFill>
                  <a:schemeClr val="dk1"/>
                </a:solidFill>
                <a:latin typeface="Avenir"/>
                <a:ea typeface="Avenir"/>
                <a:cs typeface="Avenir"/>
                <a:sym typeface="Avenir"/>
              </a:rPr>
              <a:t>Supervisor: Prof. Dr. Marianne Braig</a:t>
            </a:r>
            <a:endParaRPr sz="1000">
              <a:solidFill>
                <a:schemeClr val="dk1"/>
              </a:solidFill>
              <a:latin typeface="Avenir"/>
              <a:ea typeface="Avenir"/>
              <a:cs typeface="Avenir"/>
              <a:sym typeface="Avenir"/>
            </a:endParaRPr>
          </a:p>
          <a:p>
            <a:pPr>
              <a:buClr>
                <a:schemeClr val="dk1"/>
              </a:buClr>
              <a:buSzPts val="1000"/>
            </a:pPr>
            <a:r>
              <a:rPr lang="en" sz="1000">
                <a:solidFill>
                  <a:schemeClr val="dk1"/>
                </a:solidFill>
                <a:latin typeface="Avenir"/>
                <a:ea typeface="Avenir"/>
                <a:cs typeface="Avenir"/>
                <a:sym typeface="Avenir"/>
              </a:rPr>
              <a:t>Second examiner: Prof. Dr. Philipp Lepenies</a:t>
            </a:r>
            <a:endParaRPr sz="1000">
              <a:solidFill>
                <a:schemeClr val="dk1"/>
              </a:solidFill>
              <a:latin typeface="Avenir"/>
              <a:ea typeface="Avenir"/>
              <a:cs typeface="Avenir"/>
              <a:sym typeface="Avenir"/>
            </a:endParaRPr>
          </a:p>
          <a:p>
            <a:pPr>
              <a:buClr>
                <a:schemeClr val="dk1"/>
              </a:buClr>
              <a:buSzPts val="1100"/>
            </a:pPr>
            <a:endParaRPr sz="1100">
              <a:solidFill>
                <a:schemeClr val="dk1"/>
              </a:solidFill>
              <a:latin typeface="Avenir"/>
              <a:ea typeface="Avenir"/>
              <a:cs typeface="Avenir"/>
              <a:sym typeface="Avenir"/>
            </a:endParaRPr>
          </a:p>
        </p:txBody>
      </p:sp>
      <p:sp>
        <p:nvSpPr>
          <p:cNvPr id="131" name="Google Shape;131;p25"/>
          <p:cNvSpPr txBox="1"/>
          <p:nvPr/>
        </p:nvSpPr>
        <p:spPr>
          <a:xfrm>
            <a:off x="1313900" y="1098931"/>
            <a:ext cx="7152900" cy="1953966"/>
          </a:xfrm>
          <a:prstGeom prst="rect">
            <a:avLst/>
          </a:prstGeom>
          <a:noFill/>
          <a:ln>
            <a:noFill/>
          </a:ln>
        </p:spPr>
        <p:txBody>
          <a:bodyPr spcFirstLastPara="1" wrap="square" lIns="68575" tIns="34275" rIns="68575" bIns="34275" anchor="t" anchorCtr="0">
            <a:spAutoFit/>
          </a:bodyPr>
          <a:lstStyle/>
          <a:p>
            <a:pPr>
              <a:lnSpc>
                <a:spcPct val="115000"/>
              </a:lnSpc>
              <a:buClr>
                <a:schemeClr val="dk1"/>
              </a:buClr>
              <a:buSzPts val="1100"/>
            </a:pPr>
            <a:r>
              <a:rPr lang="en" sz="2400">
                <a:solidFill>
                  <a:schemeClr val="dk1"/>
                </a:solidFill>
                <a:latin typeface="Avenir"/>
                <a:ea typeface="Avenir"/>
                <a:cs typeface="Avenir"/>
                <a:sym typeface="Avenir"/>
              </a:rPr>
              <a:t>Different But Same</a:t>
            </a:r>
            <a:endParaRPr sz="2400">
              <a:solidFill>
                <a:schemeClr val="dk1"/>
              </a:solidFill>
              <a:latin typeface="Avenir"/>
              <a:ea typeface="Avenir"/>
              <a:cs typeface="Avenir"/>
              <a:sym typeface="Avenir"/>
            </a:endParaRPr>
          </a:p>
          <a:p>
            <a:pPr>
              <a:lnSpc>
                <a:spcPct val="115000"/>
              </a:lnSpc>
              <a:buClr>
                <a:schemeClr val="dk1"/>
              </a:buClr>
              <a:buSzPts val="1100"/>
            </a:pPr>
            <a:r>
              <a:rPr lang="en" sz="1150">
                <a:solidFill>
                  <a:schemeClr val="dk1"/>
                </a:solidFill>
                <a:latin typeface="Avenir"/>
                <a:ea typeface="Avenir"/>
                <a:cs typeface="Avenir"/>
                <a:sym typeface="Avenir"/>
              </a:rPr>
              <a:t>The Role of the Inheritance Tax and </a:t>
            </a:r>
            <a:endParaRPr sz="1150">
              <a:solidFill>
                <a:schemeClr val="dk1"/>
              </a:solidFill>
              <a:latin typeface="Avenir"/>
              <a:ea typeface="Avenir"/>
              <a:cs typeface="Avenir"/>
              <a:sym typeface="Avenir"/>
            </a:endParaRPr>
          </a:p>
          <a:p>
            <a:pPr>
              <a:lnSpc>
                <a:spcPct val="115000"/>
              </a:lnSpc>
              <a:buClr>
                <a:schemeClr val="dk1"/>
              </a:buClr>
              <a:buSzPts val="1100"/>
            </a:pPr>
            <a:r>
              <a:rPr lang="en" sz="1150">
                <a:solidFill>
                  <a:schemeClr val="dk1"/>
                </a:solidFill>
                <a:latin typeface="Avenir"/>
                <a:ea typeface="Avenir"/>
                <a:cs typeface="Avenir"/>
                <a:sym typeface="Avenir"/>
              </a:rPr>
              <a:t>Narratives of the Economic Elites for </a:t>
            </a:r>
            <a:endParaRPr sz="1150">
              <a:solidFill>
                <a:schemeClr val="dk1"/>
              </a:solidFill>
              <a:latin typeface="Avenir"/>
              <a:ea typeface="Avenir"/>
              <a:cs typeface="Avenir"/>
              <a:sym typeface="Avenir"/>
            </a:endParaRPr>
          </a:p>
          <a:p>
            <a:pPr>
              <a:lnSpc>
                <a:spcPct val="115000"/>
              </a:lnSpc>
              <a:buClr>
                <a:schemeClr val="dk1"/>
              </a:buClr>
              <a:buSzPts val="1100"/>
            </a:pPr>
            <a:r>
              <a:rPr lang="en" sz="2400">
                <a:solidFill>
                  <a:schemeClr val="dk1"/>
                </a:solidFill>
                <a:latin typeface="Avenir"/>
                <a:ea typeface="Avenir"/>
                <a:cs typeface="Avenir"/>
                <a:sym typeface="Avenir"/>
              </a:rPr>
              <a:t>Wealth Inequality </a:t>
            </a:r>
            <a:endParaRPr sz="2400">
              <a:solidFill>
                <a:schemeClr val="dk1"/>
              </a:solidFill>
              <a:latin typeface="Avenir"/>
              <a:ea typeface="Avenir"/>
              <a:cs typeface="Avenir"/>
              <a:sym typeface="Avenir"/>
            </a:endParaRPr>
          </a:p>
          <a:p>
            <a:pPr>
              <a:lnSpc>
                <a:spcPct val="115000"/>
              </a:lnSpc>
              <a:buClr>
                <a:schemeClr val="dk1"/>
              </a:buClr>
              <a:buSzPts val="1100"/>
            </a:pPr>
            <a:r>
              <a:rPr lang="en" sz="1150">
                <a:solidFill>
                  <a:schemeClr val="dk1"/>
                </a:solidFill>
                <a:latin typeface="Avenir"/>
                <a:ea typeface="Avenir"/>
                <a:cs typeface="Avenir"/>
                <a:sym typeface="Avenir"/>
              </a:rPr>
              <a:t>in OECD States: The Cases of </a:t>
            </a:r>
            <a:endParaRPr sz="1150">
              <a:solidFill>
                <a:schemeClr val="dk1"/>
              </a:solidFill>
              <a:latin typeface="Avenir"/>
              <a:ea typeface="Avenir"/>
              <a:cs typeface="Avenir"/>
              <a:sym typeface="Avenir"/>
            </a:endParaRPr>
          </a:p>
          <a:p>
            <a:pPr>
              <a:lnSpc>
                <a:spcPct val="115000"/>
              </a:lnSpc>
              <a:buSzPts val="1100"/>
            </a:pPr>
            <a:r>
              <a:rPr lang="en" sz="2400">
                <a:solidFill>
                  <a:schemeClr val="dk1"/>
                </a:solidFill>
                <a:latin typeface="Avenir"/>
                <a:ea typeface="Avenir"/>
                <a:cs typeface="Avenir"/>
                <a:sym typeface="Avenir"/>
              </a:rPr>
              <a:t>Mexico and Germany</a:t>
            </a:r>
            <a:endParaRPr sz="2600">
              <a:solidFill>
                <a:schemeClr val="dk1"/>
              </a:solidFill>
              <a:latin typeface="Avenir"/>
              <a:ea typeface="Avenir"/>
              <a:cs typeface="Avenir"/>
              <a:sym typeface="Avenir"/>
            </a:endParaRPr>
          </a:p>
        </p:txBody>
      </p:sp>
      <p:sp>
        <p:nvSpPr>
          <p:cNvPr id="132" name="Google Shape;132;p25"/>
          <p:cNvSpPr txBox="1"/>
          <p:nvPr/>
        </p:nvSpPr>
        <p:spPr>
          <a:xfrm>
            <a:off x="5912020" y="4661752"/>
            <a:ext cx="4374839" cy="1563813"/>
          </a:xfrm>
          <a:prstGeom prst="rect">
            <a:avLst/>
          </a:prstGeom>
          <a:noFill/>
          <a:ln>
            <a:noFill/>
          </a:ln>
        </p:spPr>
        <p:txBody>
          <a:bodyPr spcFirstLastPara="1" wrap="square" lIns="68575" tIns="34275" rIns="68575" bIns="34275" anchor="t" anchorCtr="0">
            <a:normAutofit/>
          </a:bodyPr>
          <a:lstStyle/>
          <a:p>
            <a:pPr>
              <a:buClr>
                <a:schemeClr val="dk1"/>
              </a:buClr>
              <a:buSzPts val="1100"/>
            </a:pPr>
            <a:endParaRPr sz="11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6" name="Google Shape;311;p46">
            <a:extLst>
              <a:ext uri="{FF2B5EF4-FFF2-40B4-BE49-F238E27FC236}">
                <a16:creationId xmlns:a16="http://schemas.microsoft.com/office/drawing/2014/main" id="{5D19DC2F-346E-6D11-3789-630360F11888}"/>
              </a:ext>
            </a:extLst>
          </p:cNvPr>
          <p:cNvSpPr txBox="1"/>
          <p:nvPr/>
        </p:nvSpPr>
        <p:spPr>
          <a:xfrm>
            <a:off x="250602" y="1201613"/>
            <a:ext cx="8264700" cy="38394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500"/>
              <a:buFont typeface="Arial"/>
              <a:buNone/>
            </a:pPr>
            <a:r>
              <a:rPr lang="en" dirty="0" err="1">
                <a:solidFill>
                  <a:schemeClr val="dk1"/>
                </a:solidFill>
                <a:latin typeface="Avenir"/>
                <a:ea typeface="Avenir"/>
                <a:cs typeface="Avenir"/>
                <a:sym typeface="Avenir"/>
              </a:rPr>
              <a:t>Mexiko</a:t>
            </a:r>
            <a:r>
              <a:rPr lang="en" dirty="0">
                <a:solidFill>
                  <a:schemeClr val="dk1"/>
                </a:solidFill>
                <a:latin typeface="Avenir"/>
                <a:ea typeface="Avenir"/>
                <a:cs typeface="Avenir"/>
                <a:sym typeface="Avenir"/>
              </a:rPr>
              <a:t> &amp; Deutschland: Zwei </a:t>
            </a:r>
            <a:r>
              <a:rPr lang="en" dirty="0" err="1">
                <a:solidFill>
                  <a:schemeClr val="dk1"/>
                </a:solidFill>
                <a:latin typeface="Avenir"/>
                <a:ea typeface="Avenir"/>
                <a:cs typeface="Avenir"/>
                <a:sym typeface="Avenir"/>
              </a:rPr>
              <a:t>verschiedene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Systeme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mit</a:t>
            </a:r>
            <a:r>
              <a:rPr lang="en" dirty="0">
                <a:solidFill>
                  <a:schemeClr val="dk1"/>
                </a:solidFill>
                <a:latin typeface="Avenir"/>
                <a:ea typeface="Avenir"/>
                <a:cs typeface="Avenir"/>
                <a:sym typeface="Avenir"/>
              </a:rPr>
              <a:t> dem </a:t>
            </a:r>
            <a:r>
              <a:rPr lang="en" dirty="0" err="1">
                <a:solidFill>
                  <a:schemeClr val="dk1"/>
                </a:solidFill>
                <a:latin typeface="Avenir"/>
                <a:ea typeface="Avenir"/>
                <a:cs typeface="Avenir"/>
                <a:sym typeface="Avenir"/>
              </a:rPr>
              <a:t>selben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Ergebnis</a:t>
            </a:r>
            <a:endParaRPr lang="en" dirty="0">
              <a:solidFill>
                <a:schemeClr val="dk1"/>
              </a:solidFill>
              <a:latin typeface="Avenir"/>
              <a:ea typeface="Avenir"/>
              <a:cs typeface="Avenir"/>
              <a:sym typeface="Avenir"/>
            </a:endParaRPr>
          </a:p>
          <a:p>
            <a:pPr marL="0" marR="0" lvl="0"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r>
              <a:rPr lang="de-DE" dirty="0">
                <a:solidFill>
                  <a:schemeClr val="dk1"/>
                </a:solidFill>
                <a:latin typeface="Avenir"/>
                <a:ea typeface="Avenir"/>
                <a:cs typeface="Avenir"/>
                <a:sym typeface="Avenir"/>
              </a:rPr>
              <a:t>	</a:t>
            </a:r>
            <a:endParaRPr dirty="0">
              <a:solidFill>
                <a:schemeClr val="dk1"/>
              </a:solidFill>
              <a:latin typeface="Avenir"/>
              <a:ea typeface="Avenir"/>
              <a:cs typeface="Avenir"/>
              <a:sym typeface="Avenir"/>
            </a:endParaRPr>
          </a:p>
        </p:txBody>
      </p:sp>
      <p:graphicFrame>
        <p:nvGraphicFramePr>
          <p:cNvPr id="5" name="Diagramm 4">
            <a:extLst>
              <a:ext uri="{FF2B5EF4-FFF2-40B4-BE49-F238E27FC236}">
                <a16:creationId xmlns:a16="http://schemas.microsoft.com/office/drawing/2014/main" id="{EE636A2C-304E-BC4B-000C-97D1F36A3DEB}"/>
              </a:ext>
            </a:extLst>
          </p:cNvPr>
          <p:cNvGraphicFramePr/>
          <p:nvPr>
            <p:extLst>
              <p:ext uri="{D42A27DB-BD31-4B8C-83A1-F6EECF244321}">
                <p14:modId xmlns:p14="http://schemas.microsoft.com/office/powerpoint/2010/main" val="3005575536"/>
              </p:ext>
            </p:extLst>
          </p:nvPr>
        </p:nvGraphicFramePr>
        <p:xfrm>
          <a:off x="250603" y="2025148"/>
          <a:ext cx="8642796" cy="422284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B43F79DE-B3A5-34DC-256A-6FF081118C48}"/>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50715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B46787-8F13-41FC-8DCE-EC17D5A8C2E9}"/>
              </a:ext>
            </a:extLst>
          </p:cNvPr>
          <p:cNvPicPr>
            <a:picLocks noChangeAspect="1"/>
          </p:cNvPicPr>
          <p:nvPr/>
        </p:nvPicPr>
        <p:blipFill>
          <a:blip r:embed="rId2"/>
          <a:stretch>
            <a:fillRect/>
          </a:stretch>
        </p:blipFill>
        <p:spPr>
          <a:xfrm>
            <a:off x="0" y="0"/>
            <a:ext cx="9144000" cy="6100764"/>
          </a:xfrm>
          <a:prstGeom prst="rect">
            <a:avLst/>
          </a:prstGeom>
        </p:spPr>
      </p:pic>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2" name="Foliennummernplatzhalter 1">
            <a:extLst>
              <a:ext uri="{FF2B5EF4-FFF2-40B4-BE49-F238E27FC236}">
                <a16:creationId xmlns:a16="http://schemas.microsoft.com/office/drawing/2014/main" id="{041E89E6-F254-7398-5FDA-FBAAF24C31C1}"/>
              </a:ext>
            </a:extLst>
          </p:cNvPr>
          <p:cNvSpPr>
            <a:spLocks noGrp="1"/>
          </p:cNvSpPr>
          <p:nvPr>
            <p:ph type="sldNum" sz="quarter" idx="12"/>
          </p:nvPr>
        </p:nvSpPr>
        <p:spPr/>
        <p:txBody>
          <a:bodyPr/>
          <a:lstStyle/>
          <a:p>
            <a:fld id="{B7C2DEF3-E1FD-5D4D-9F1F-FDE0EB2664A4}" type="slidenum">
              <a:rPr lang="de-DE" smtClean="0"/>
              <a:t>42</a:t>
            </a:fld>
            <a:endParaRPr lang="de-DE"/>
          </a:p>
        </p:txBody>
      </p:sp>
      <p:sp>
        <p:nvSpPr>
          <p:cNvPr id="11" name="Google Shape;311;p46">
            <a:extLst>
              <a:ext uri="{FF2B5EF4-FFF2-40B4-BE49-F238E27FC236}">
                <a16:creationId xmlns:a16="http://schemas.microsoft.com/office/drawing/2014/main" id="{AAB31D9E-941C-448D-DA35-4ABD84AEB35C}"/>
              </a:ext>
            </a:extLst>
          </p:cNvPr>
          <p:cNvSpPr txBox="1"/>
          <p:nvPr/>
        </p:nvSpPr>
        <p:spPr>
          <a:xfrm>
            <a:off x="250602" y="1201613"/>
            <a:ext cx="8264700" cy="38394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500"/>
              <a:buFont typeface="Arial"/>
              <a:buNone/>
            </a:pPr>
            <a:r>
              <a:rPr lang="en" dirty="0" err="1">
                <a:solidFill>
                  <a:schemeClr val="dk1"/>
                </a:solidFill>
                <a:latin typeface="Avenir"/>
                <a:ea typeface="Avenir"/>
                <a:cs typeface="Avenir"/>
                <a:sym typeface="Avenir"/>
              </a:rPr>
              <a:t>Mexiko</a:t>
            </a:r>
            <a:r>
              <a:rPr lang="en" dirty="0">
                <a:solidFill>
                  <a:schemeClr val="dk1"/>
                </a:solidFill>
                <a:latin typeface="Avenir"/>
                <a:ea typeface="Avenir"/>
                <a:cs typeface="Avenir"/>
                <a:sym typeface="Avenir"/>
              </a:rPr>
              <a:t> &amp; Deutschland: Zwei </a:t>
            </a:r>
            <a:r>
              <a:rPr lang="en" dirty="0" err="1">
                <a:solidFill>
                  <a:schemeClr val="dk1"/>
                </a:solidFill>
                <a:latin typeface="Avenir"/>
                <a:ea typeface="Avenir"/>
                <a:cs typeface="Avenir"/>
                <a:sym typeface="Avenir"/>
              </a:rPr>
              <a:t>verschiedene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Systeme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mit</a:t>
            </a:r>
            <a:r>
              <a:rPr lang="en" dirty="0">
                <a:solidFill>
                  <a:schemeClr val="dk1"/>
                </a:solidFill>
                <a:latin typeface="Avenir"/>
                <a:ea typeface="Avenir"/>
                <a:cs typeface="Avenir"/>
                <a:sym typeface="Avenir"/>
              </a:rPr>
              <a:t> dem </a:t>
            </a:r>
            <a:r>
              <a:rPr lang="en" dirty="0" err="1">
                <a:solidFill>
                  <a:schemeClr val="dk1"/>
                </a:solidFill>
                <a:latin typeface="Avenir"/>
                <a:ea typeface="Avenir"/>
                <a:cs typeface="Avenir"/>
                <a:sym typeface="Avenir"/>
              </a:rPr>
              <a:t>selben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Ergebnis</a:t>
            </a:r>
            <a:endParaRPr lang="en" dirty="0">
              <a:solidFill>
                <a:schemeClr val="dk1"/>
              </a:solidFill>
              <a:latin typeface="Avenir"/>
              <a:ea typeface="Avenir"/>
              <a:cs typeface="Avenir"/>
              <a:sym typeface="Avenir"/>
            </a:endParaRPr>
          </a:p>
          <a:p>
            <a:pPr marL="0" marR="0" lvl="0"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marR="0" lvl="0" indent="-323850" algn="l" rtl="0">
              <a:lnSpc>
                <a:spcPct val="90000"/>
              </a:lnSpc>
              <a:spcBef>
                <a:spcPts val="800"/>
              </a:spcBef>
              <a:spcAft>
                <a:spcPts val="0"/>
              </a:spcAft>
              <a:buClr>
                <a:schemeClr val="dk1"/>
              </a:buClr>
              <a:buSzPts val="1500"/>
              <a:buFont typeface="Avenir"/>
              <a:buAutoNum type="arabicPeriod"/>
            </a:pPr>
            <a:r>
              <a:rPr lang="en" dirty="0" err="1">
                <a:solidFill>
                  <a:srgbClr val="FF632E"/>
                </a:solidFill>
                <a:latin typeface="Avenir"/>
                <a:ea typeface="Avenir"/>
                <a:cs typeface="Avenir"/>
                <a:sym typeface="Avenir"/>
              </a:rPr>
              <a:t>Historische</a:t>
            </a:r>
            <a:r>
              <a:rPr lang="en" dirty="0">
                <a:solidFill>
                  <a:srgbClr val="FF632E"/>
                </a:solidFill>
                <a:latin typeface="Avenir"/>
                <a:ea typeface="Avenir"/>
                <a:cs typeface="Avenir"/>
                <a:sym typeface="Avenir"/>
              </a:rPr>
              <a:t> </a:t>
            </a:r>
            <a:r>
              <a:rPr lang="en" dirty="0" err="1">
                <a:solidFill>
                  <a:srgbClr val="FF632E"/>
                </a:solidFill>
                <a:latin typeface="Avenir"/>
                <a:ea typeface="Avenir"/>
                <a:cs typeface="Avenir"/>
                <a:sym typeface="Avenir"/>
              </a:rPr>
              <a:t>Analyse</a:t>
            </a:r>
            <a:r>
              <a:rPr lang="en" dirty="0">
                <a:solidFill>
                  <a:srgbClr val="FF632E"/>
                </a:solidFill>
                <a:latin typeface="Avenir"/>
                <a:ea typeface="Avenir"/>
                <a:cs typeface="Avenir"/>
                <a:sym typeface="Avenir"/>
              </a:rPr>
              <a:t>: Wie </a:t>
            </a:r>
            <a:r>
              <a:rPr lang="en" dirty="0" err="1">
                <a:solidFill>
                  <a:srgbClr val="FF632E"/>
                </a:solidFill>
                <a:latin typeface="Avenir"/>
                <a:ea typeface="Avenir"/>
                <a:cs typeface="Avenir"/>
                <a:sym typeface="Avenir"/>
              </a:rPr>
              <a:t>haben</a:t>
            </a:r>
            <a:r>
              <a:rPr lang="en" dirty="0">
                <a:solidFill>
                  <a:srgbClr val="FF632E"/>
                </a:solidFill>
                <a:latin typeface="Avenir"/>
                <a:ea typeface="Avenir"/>
                <a:cs typeface="Avenir"/>
                <a:sym typeface="Avenir"/>
              </a:rPr>
              <a:t> </a:t>
            </a:r>
            <a:r>
              <a:rPr lang="en" dirty="0" err="1">
                <a:solidFill>
                  <a:srgbClr val="FF632E"/>
                </a:solidFill>
                <a:latin typeface="Avenir"/>
                <a:ea typeface="Avenir"/>
                <a:cs typeface="Avenir"/>
                <a:sym typeface="Avenir"/>
              </a:rPr>
              <a:t>sich</a:t>
            </a:r>
            <a:r>
              <a:rPr lang="en" dirty="0">
                <a:solidFill>
                  <a:srgbClr val="FF632E"/>
                </a:solidFill>
                <a:latin typeface="Avenir"/>
                <a:ea typeface="Avenir"/>
                <a:cs typeface="Avenir"/>
                <a:sym typeface="Avenir"/>
              </a:rPr>
              <a:t> die </a:t>
            </a:r>
            <a:r>
              <a:rPr lang="en" dirty="0" err="1">
                <a:solidFill>
                  <a:srgbClr val="FF632E"/>
                </a:solidFill>
                <a:latin typeface="Avenir"/>
                <a:ea typeface="Avenir"/>
                <a:cs typeface="Avenir"/>
                <a:sym typeface="Avenir"/>
              </a:rPr>
              <a:t>Erbschaftsteuern</a:t>
            </a:r>
            <a:r>
              <a:rPr lang="en" dirty="0">
                <a:solidFill>
                  <a:srgbClr val="FF632E"/>
                </a:solidFill>
                <a:latin typeface="Avenir"/>
                <a:ea typeface="Avenir"/>
                <a:cs typeface="Avenir"/>
                <a:sym typeface="Avenir"/>
              </a:rPr>
              <a:t> und die Narrative der </a:t>
            </a:r>
            <a:r>
              <a:rPr lang="en" dirty="0" err="1">
                <a:solidFill>
                  <a:srgbClr val="FF632E"/>
                </a:solidFill>
                <a:latin typeface="Avenir"/>
                <a:ea typeface="Avenir"/>
                <a:cs typeface="Avenir"/>
                <a:sym typeface="Avenir"/>
              </a:rPr>
              <a:t>politischen</a:t>
            </a:r>
            <a:r>
              <a:rPr lang="en" dirty="0">
                <a:solidFill>
                  <a:srgbClr val="FF632E"/>
                </a:solidFill>
                <a:latin typeface="Avenir"/>
                <a:ea typeface="Avenir"/>
                <a:cs typeface="Avenir"/>
                <a:sym typeface="Avenir"/>
              </a:rPr>
              <a:t> </a:t>
            </a:r>
            <a:r>
              <a:rPr lang="en" dirty="0" err="1">
                <a:solidFill>
                  <a:srgbClr val="FF632E"/>
                </a:solidFill>
                <a:latin typeface="Avenir"/>
                <a:ea typeface="Avenir"/>
                <a:cs typeface="Avenir"/>
                <a:sym typeface="Avenir"/>
              </a:rPr>
              <a:t>Eliten</a:t>
            </a:r>
            <a:r>
              <a:rPr lang="en" dirty="0">
                <a:solidFill>
                  <a:srgbClr val="FF632E"/>
                </a:solidFill>
                <a:latin typeface="Avenir"/>
                <a:ea typeface="Avenir"/>
                <a:cs typeface="Avenir"/>
                <a:sym typeface="Avenir"/>
              </a:rPr>
              <a:t> </a:t>
            </a:r>
            <a:r>
              <a:rPr lang="en" dirty="0" err="1">
                <a:solidFill>
                  <a:srgbClr val="FF632E"/>
                </a:solidFill>
                <a:latin typeface="Avenir"/>
                <a:ea typeface="Avenir"/>
                <a:cs typeface="Avenir"/>
                <a:sym typeface="Avenir"/>
              </a:rPr>
              <a:t>seit</a:t>
            </a:r>
            <a:r>
              <a:rPr lang="en" dirty="0">
                <a:solidFill>
                  <a:srgbClr val="FF632E"/>
                </a:solidFill>
                <a:latin typeface="Avenir"/>
                <a:ea typeface="Avenir"/>
                <a:cs typeface="Avenir"/>
                <a:sym typeface="Avenir"/>
              </a:rPr>
              <a:t> 1919 </a:t>
            </a:r>
            <a:r>
              <a:rPr lang="en" dirty="0" err="1">
                <a:solidFill>
                  <a:srgbClr val="FF632E"/>
                </a:solidFill>
                <a:latin typeface="Avenir"/>
                <a:ea typeface="Avenir"/>
                <a:cs typeface="Avenir"/>
                <a:sym typeface="Avenir"/>
              </a:rPr>
              <a:t>verändert</a:t>
            </a:r>
            <a:r>
              <a:rPr lang="en" dirty="0">
                <a:solidFill>
                  <a:srgbClr val="FF632E"/>
                </a:solidFill>
                <a:latin typeface="Avenir"/>
                <a:ea typeface="Avenir"/>
                <a:cs typeface="Avenir"/>
                <a:sym typeface="Avenir"/>
              </a:rPr>
              <a:t>? </a:t>
            </a:r>
          </a:p>
          <a:p>
            <a:pPr marL="457200" marR="0" lvl="0" indent="-323850" algn="l" rtl="0">
              <a:lnSpc>
                <a:spcPct val="90000"/>
              </a:lnSpc>
              <a:spcBef>
                <a:spcPts val="800"/>
              </a:spcBef>
              <a:spcAft>
                <a:spcPts val="0"/>
              </a:spcAft>
              <a:buClr>
                <a:schemeClr val="dk1"/>
              </a:buClr>
              <a:buSzPts val="1500"/>
              <a:buFont typeface="Avenir"/>
              <a:buAutoNum type="arabicPeriod"/>
            </a:pPr>
            <a:endParaRPr lang="en" dirty="0">
              <a:latin typeface="Avenir"/>
              <a:ea typeface="Avenir"/>
              <a:cs typeface="Avenir"/>
              <a:sym typeface="Avenir"/>
            </a:endParaRPr>
          </a:p>
          <a:p>
            <a:pPr marL="457200" indent="-323850">
              <a:lnSpc>
                <a:spcPct val="90000"/>
              </a:lnSpc>
              <a:spcBef>
                <a:spcPts val="800"/>
              </a:spcBef>
              <a:buClr>
                <a:schemeClr val="dk1"/>
              </a:buClr>
              <a:buSzPts val="1500"/>
              <a:buFont typeface="Avenir"/>
              <a:buAutoNum type="arabicPeriod"/>
            </a:pPr>
            <a:r>
              <a:rPr lang="en" dirty="0">
                <a:latin typeface="Avenir"/>
                <a:sym typeface="Avenir"/>
              </a:rPr>
              <a:t>Interviews </a:t>
            </a:r>
            <a:r>
              <a:rPr lang="en" dirty="0" err="1">
                <a:latin typeface="Avenir"/>
                <a:sym typeface="Avenir"/>
              </a:rPr>
              <a:t>mit</a:t>
            </a:r>
            <a:r>
              <a:rPr lang="en" dirty="0">
                <a:latin typeface="Avenir"/>
                <a:sym typeface="Avenir"/>
              </a:rPr>
              <a:t> </a:t>
            </a:r>
            <a:r>
              <a:rPr lang="en" dirty="0" err="1">
                <a:latin typeface="Avenir"/>
                <a:sym typeface="Avenir"/>
              </a:rPr>
              <a:t>Akteuren</a:t>
            </a:r>
            <a:r>
              <a:rPr lang="en" dirty="0">
                <a:latin typeface="Avenir"/>
                <a:sym typeface="Avenir"/>
              </a:rPr>
              <a:t> der </a:t>
            </a:r>
            <a:r>
              <a:rPr lang="en" dirty="0" err="1">
                <a:latin typeface="Avenir"/>
                <a:sym typeface="Avenir"/>
              </a:rPr>
              <a:t>Wirtschaftselite</a:t>
            </a:r>
            <a:r>
              <a:rPr lang="en" dirty="0">
                <a:latin typeface="Avenir"/>
                <a:sym typeface="Avenir"/>
              </a:rPr>
              <a:t>: Wie </a:t>
            </a:r>
            <a:r>
              <a:rPr lang="en" dirty="0" err="1">
                <a:latin typeface="Avenir"/>
                <a:sym typeface="Avenir"/>
              </a:rPr>
              <a:t>stehen</a:t>
            </a:r>
            <a:r>
              <a:rPr lang="en" dirty="0">
                <a:latin typeface="Avenir"/>
                <a:sym typeface="Avenir"/>
              </a:rPr>
              <a:t> die </a:t>
            </a:r>
            <a:r>
              <a:rPr lang="en" dirty="0" err="1">
                <a:latin typeface="Avenir"/>
                <a:sym typeface="Avenir"/>
              </a:rPr>
              <a:t>mächtigen</a:t>
            </a:r>
            <a:r>
              <a:rPr lang="en" dirty="0">
                <a:latin typeface="Avenir"/>
                <a:sym typeface="Avenir"/>
              </a:rPr>
              <a:t> </a:t>
            </a:r>
            <a:r>
              <a:rPr lang="en" dirty="0" err="1">
                <a:latin typeface="Avenir"/>
                <a:sym typeface="Avenir"/>
              </a:rPr>
              <a:t>Wirtschaftseliten</a:t>
            </a:r>
            <a:r>
              <a:rPr lang="en" dirty="0">
                <a:latin typeface="Avenir"/>
                <a:sym typeface="Avenir"/>
              </a:rPr>
              <a:t> </a:t>
            </a:r>
            <a:r>
              <a:rPr lang="en" dirty="0" err="1">
                <a:latin typeface="Avenir"/>
                <a:sym typeface="Avenir"/>
              </a:rPr>
              <a:t>zu</a:t>
            </a:r>
            <a:r>
              <a:rPr lang="en" dirty="0">
                <a:latin typeface="Avenir"/>
                <a:sym typeface="Avenir"/>
              </a:rPr>
              <a:t> </a:t>
            </a:r>
            <a:r>
              <a:rPr lang="en" dirty="0" err="1">
                <a:latin typeface="Avenir"/>
                <a:sym typeface="Avenir"/>
              </a:rPr>
              <a:t>Staat</a:t>
            </a:r>
            <a:r>
              <a:rPr lang="en" dirty="0">
                <a:latin typeface="Avenir"/>
                <a:sym typeface="Avenir"/>
              </a:rPr>
              <a:t>, </a:t>
            </a:r>
            <a:r>
              <a:rPr lang="en" dirty="0" err="1">
                <a:latin typeface="Avenir"/>
                <a:sym typeface="Avenir"/>
              </a:rPr>
              <a:t>Steuern</a:t>
            </a:r>
            <a:r>
              <a:rPr lang="en" dirty="0">
                <a:latin typeface="Avenir"/>
                <a:sym typeface="Avenir"/>
              </a:rPr>
              <a:t> und der </a:t>
            </a:r>
            <a:r>
              <a:rPr lang="en" dirty="0" err="1">
                <a:latin typeface="Avenir"/>
                <a:sym typeface="Avenir"/>
              </a:rPr>
              <a:t>Erbschaftsteuer</a:t>
            </a:r>
            <a:r>
              <a:rPr lang="en" dirty="0">
                <a:latin typeface="Avenir"/>
                <a:sym typeface="Avenir"/>
              </a:rPr>
              <a:t>? </a:t>
            </a:r>
            <a:endParaRPr dirty="0">
              <a:latin typeface="Avenir"/>
              <a:sym typeface="Avenir"/>
            </a:endParaRPr>
          </a:p>
          <a:p>
            <a:pPr marL="0" marR="0" lvl="0" indent="0" algn="l" rtl="0">
              <a:lnSpc>
                <a:spcPct val="90000"/>
              </a:lnSpc>
              <a:spcBef>
                <a:spcPts val="800"/>
              </a:spcBef>
              <a:spcAft>
                <a:spcPts val="0"/>
              </a:spcAft>
              <a:buNone/>
            </a:pPr>
            <a:endParaRPr b="1"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dirty="0">
              <a:solidFill>
                <a:schemeClr val="dk1"/>
              </a:solidFill>
              <a:latin typeface="Avenir"/>
              <a:ea typeface="Avenir"/>
              <a:cs typeface="Avenir"/>
              <a:sym typeface="Avenir"/>
            </a:endParaRPr>
          </a:p>
        </p:txBody>
      </p:sp>
      <p:sp>
        <p:nvSpPr>
          <p:cNvPr id="9" name="Textfeld 8">
            <a:extLst>
              <a:ext uri="{FF2B5EF4-FFF2-40B4-BE49-F238E27FC236}">
                <a16:creationId xmlns:a16="http://schemas.microsoft.com/office/drawing/2014/main" id="{35B3054B-4540-6687-77AB-29714FE5F00F}"/>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1012122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6B0DAF5-F157-DA48-A0B2-E1A3CC57D3C9}"/>
              </a:ext>
            </a:extLst>
          </p:cNvPr>
          <p:cNvSpPr>
            <a:spLocks noGrp="1"/>
          </p:cNvSpPr>
          <p:nvPr>
            <p:ph type="sldNum" sz="quarter" idx="12"/>
          </p:nvPr>
        </p:nvSpPr>
        <p:spPr/>
        <p:txBody>
          <a:bodyPr/>
          <a:lstStyle/>
          <a:p>
            <a:fld id="{D1C53109-4F72-9040-8F26-84B33447CE7C}" type="slidenum">
              <a:rPr lang="de-DE" smtClean="0"/>
              <a:t>43</a:t>
            </a:fld>
            <a:endParaRPr lang="de-DE"/>
          </a:p>
        </p:txBody>
      </p:sp>
      <p:sp>
        <p:nvSpPr>
          <p:cNvPr id="6" name="Inhaltsplatzhalter 2">
            <a:extLst>
              <a:ext uri="{FF2B5EF4-FFF2-40B4-BE49-F238E27FC236}">
                <a16:creationId xmlns:a16="http://schemas.microsoft.com/office/drawing/2014/main" id="{34D86DF7-4E64-0B6D-1CE2-31D7AD0B8CB6}"/>
              </a:ext>
            </a:extLst>
          </p:cNvPr>
          <p:cNvSpPr txBox="1">
            <a:spLocks/>
          </p:cNvSpPr>
          <p:nvPr/>
        </p:nvSpPr>
        <p:spPr>
          <a:xfrm>
            <a:off x="250602" y="1200851"/>
            <a:ext cx="8676041" cy="383949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b="1" dirty="0">
                <a:latin typeface="Avenir Book" panose="02000503020000020003" pitchFamily="2" charset="0"/>
              </a:rPr>
              <a:t>Narrative:</a:t>
            </a:r>
          </a:p>
          <a:p>
            <a:pPr marL="0" indent="0">
              <a:buNone/>
            </a:pPr>
            <a:r>
              <a:rPr lang="de-DE" sz="1800" dirty="0">
                <a:latin typeface="Avenir Book" panose="02000503020000020003" pitchFamily="2" charset="0"/>
                <a:sym typeface="Wingdings" pitchFamily="2" charset="2"/>
              </a:rPr>
              <a:t>Narrative sind Träger von Ideen, Werten, Normen sowie Argumente und beeinflussen das individuelle und kollektive Verhalten – sie sind die Geschichten, die wir erzählen. </a:t>
            </a:r>
          </a:p>
          <a:p>
            <a:pPr marL="0" indent="0">
              <a:buNone/>
            </a:pPr>
            <a:endParaRPr lang="de-DE" sz="1800" dirty="0">
              <a:latin typeface="Avenir Book" panose="02000503020000020003" pitchFamily="2" charset="0"/>
              <a:sym typeface="Wingdings" pitchFamily="2" charset="2"/>
            </a:endParaRPr>
          </a:p>
          <a:p>
            <a:pPr marL="0" indent="0">
              <a:buNone/>
            </a:pPr>
            <a:r>
              <a:rPr lang="es-ES" sz="1800" b="1" dirty="0" err="1">
                <a:latin typeface="Avenir Book" panose="02000503020000020003" pitchFamily="2" charset="0"/>
              </a:rPr>
              <a:t>Repertoire</a:t>
            </a:r>
            <a:r>
              <a:rPr lang="es-ES" sz="1800" b="1" dirty="0">
                <a:latin typeface="Avenir Book" panose="02000503020000020003" pitchFamily="2" charset="0"/>
              </a:rPr>
              <a:t> </a:t>
            </a:r>
            <a:r>
              <a:rPr lang="es-ES" sz="1800" b="1" dirty="0" err="1">
                <a:latin typeface="Avenir Book" panose="02000503020000020003" pitchFamily="2" charset="0"/>
              </a:rPr>
              <a:t>an</a:t>
            </a:r>
            <a:r>
              <a:rPr lang="es-ES" sz="1800" b="1" dirty="0">
                <a:latin typeface="Avenir Book" panose="02000503020000020003" pitchFamily="2" charset="0"/>
              </a:rPr>
              <a:t> </a:t>
            </a:r>
            <a:r>
              <a:rPr lang="es-ES" sz="1800" b="1" dirty="0" err="1">
                <a:latin typeface="Avenir Book" panose="02000503020000020003" pitchFamily="2" charset="0"/>
              </a:rPr>
              <a:t>Narrativen</a:t>
            </a:r>
            <a:r>
              <a:rPr lang="es-ES" sz="1800" b="1" dirty="0">
                <a:latin typeface="Avenir Book" panose="02000503020000020003" pitchFamily="2" charset="0"/>
              </a:rPr>
              <a:t> (RAN)</a:t>
            </a:r>
            <a:r>
              <a:rPr lang="de-DE" sz="1800" b="1" dirty="0">
                <a:latin typeface="Avenir Book" panose="02000503020000020003" pitchFamily="2" charset="0"/>
                <a:sym typeface="Wingdings" pitchFamily="2" charset="2"/>
              </a:rPr>
              <a:t>:</a:t>
            </a:r>
            <a:endParaRPr lang="de-DE" sz="1800" dirty="0">
              <a:latin typeface="Avenir Book" panose="02000503020000020003" pitchFamily="2" charset="0"/>
              <a:sym typeface="Wingdings" pitchFamily="2" charset="2"/>
            </a:endParaRPr>
          </a:p>
          <a:p>
            <a:pPr marL="0" indent="0">
              <a:buNone/>
            </a:pPr>
            <a:r>
              <a:rPr lang="de-DE" sz="1800" dirty="0">
                <a:latin typeface="Avenir Book" panose="02000503020000020003" pitchFamily="2" charset="0"/>
                <a:sym typeface="Wingdings" pitchFamily="2" charset="2"/>
              </a:rPr>
              <a:t>Zusammenhängende Narrative, die auf denselben Ideen, Werten und Normen beruhen, gewinnen an Bedeutung und verstärken sich gegenseitig. Solche Narrative, die auf den selben Ideen, Werten und Normen basieren und am häufigsten erzählt werden, bilden ein </a:t>
            </a:r>
            <a:r>
              <a:rPr lang="de-DE" sz="1800" dirty="0">
                <a:solidFill>
                  <a:srgbClr val="FF632E"/>
                </a:solidFill>
                <a:latin typeface="Avenir Book" panose="02000503020000020003" pitchFamily="2" charset="0"/>
                <a:sym typeface="Wingdings" pitchFamily="2" charset="2"/>
              </a:rPr>
              <a:t>Repertoire an Narrativen (RAN)</a:t>
            </a:r>
            <a:r>
              <a:rPr lang="de-DE" sz="1800" dirty="0">
                <a:latin typeface="Avenir Book" panose="02000503020000020003" pitchFamily="2" charset="0"/>
                <a:sym typeface="Wingdings" pitchFamily="2" charset="2"/>
              </a:rPr>
              <a:t>.</a:t>
            </a:r>
          </a:p>
        </p:txBody>
      </p:sp>
      <p:sp>
        <p:nvSpPr>
          <p:cNvPr id="5" name="Textfeld 4">
            <a:extLst>
              <a:ext uri="{FF2B5EF4-FFF2-40B4-BE49-F238E27FC236}">
                <a16:creationId xmlns:a16="http://schemas.microsoft.com/office/drawing/2014/main" id="{753CB698-10EE-07EE-502F-F3C21B03CEA0}"/>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355671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pic>
        <p:nvPicPr>
          <p:cNvPr id="5" name="Grafik 4" descr="Ein Bild, das Text, Screenshot, Schrift, Diagramm enthält.&#10;&#10;Automatisch generierte Beschreibung">
            <a:extLst>
              <a:ext uri="{FF2B5EF4-FFF2-40B4-BE49-F238E27FC236}">
                <a16:creationId xmlns:a16="http://schemas.microsoft.com/office/drawing/2014/main" id="{7384E353-6143-0BF6-9E10-8AAFE924CE7B}"/>
              </a:ext>
            </a:extLst>
          </p:cNvPr>
          <p:cNvPicPr>
            <a:picLocks noChangeAspect="1"/>
          </p:cNvPicPr>
          <p:nvPr/>
        </p:nvPicPr>
        <p:blipFill>
          <a:blip r:embed="rId2"/>
          <a:stretch>
            <a:fillRect/>
          </a:stretch>
        </p:blipFill>
        <p:spPr>
          <a:xfrm>
            <a:off x="240280" y="1146408"/>
            <a:ext cx="3176932" cy="4947193"/>
          </a:xfrm>
          <a:prstGeom prst="rect">
            <a:avLst/>
          </a:prstGeom>
        </p:spPr>
      </p:pic>
      <p:pic>
        <p:nvPicPr>
          <p:cNvPr id="9" name="Grafik 8" descr="Ein Bild, das Text, Screenshot, Schrift, Diagramm enthält.&#10;&#10;Automatisch generierte Beschreibung">
            <a:extLst>
              <a:ext uri="{FF2B5EF4-FFF2-40B4-BE49-F238E27FC236}">
                <a16:creationId xmlns:a16="http://schemas.microsoft.com/office/drawing/2014/main" id="{B95F9D91-3DFF-523C-7452-0B77C7456098}"/>
              </a:ext>
            </a:extLst>
          </p:cNvPr>
          <p:cNvPicPr>
            <a:picLocks noChangeAspect="1"/>
          </p:cNvPicPr>
          <p:nvPr/>
        </p:nvPicPr>
        <p:blipFill>
          <a:blip r:embed="rId3"/>
          <a:stretch>
            <a:fillRect/>
          </a:stretch>
        </p:blipFill>
        <p:spPr>
          <a:xfrm>
            <a:off x="3469371" y="1902281"/>
            <a:ext cx="5559218" cy="2296199"/>
          </a:xfrm>
          <a:prstGeom prst="rect">
            <a:avLst/>
          </a:prstGeom>
        </p:spPr>
      </p:pic>
      <p:sp>
        <p:nvSpPr>
          <p:cNvPr id="3" name="Foliennummernplatzhalter 2">
            <a:extLst>
              <a:ext uri="{FF2B5EF4-FFF2-40B4-BE49-F238E27FC236}">
                <a16:creationId xmlns:a16="http://schemas.microsoft.com/office/drawing/2014/main" id="{4885CC3A-FF64-8DB5-F53B-FFAAF55D8A24}"/>
              </a:ext>
            </a:extLst>
          </p:cNvPr>
          <p:cNvSpPr>
            <a:spLocks noGrp="1"/>
          </p:cNvSpPr>
          <p:nvPr>
            <p:ph type="sldNum" sz="quarter" idx="12"/>
          </p:nvPr>
        </p:nvSpPr>
        <p:spPr/>
        <p:txBody>
          <a:bodyPr/>
          <a:lstStyle/>
          <a:p>
            <a:fld id="{B7C2DEF3-E1FD-5D4D-9F1F-FDE0EB2664A4}" type="slidenum">
              <a:rPr lang="de-DE" smtClean="0"/>
              <a:t>44</a:t>
            </a:fld>
            <a:endParaRPr lang="de-DE"/>
          </a:p>
        </p:txBody>
      </p:sp>
      <p:sp>
        <p:nvSpPr>
          <p:cNvPr id="7" name="Textfeld 6">
            <a:extLst>
              <a:ext uri="{FF2B5EF4-FFF2-40B4-BE49-F238E27FC236}">
                <a16:creationId xmlns:a16="http://schemas.microsoft.com/office/drawing/2014/main" id="{71B4E8B7-A2E6-DA10-6153-CBB59BE3CFE8}"/>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56812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graphicFrame>
        <p:nvGraphicFramePr>
          <p:cNvPr id="8" name="Google Shape;341;p50">
            <a:extLst>
              <a:ext uri="{FF2B5EF4-FFF2-40B4-BE49-F238E27FC236}">
                <a16:creationId xmlns:a16="http://schemas.microsoft.com/office/drawing/2014/main" id="{D658A5E8-D386-6893-09BA-31E860261D56}"/>
              </a:ext>
            </a:extLst>
          </p:cNvPr>
          <p:cNvGraphicFramePr/>
          <p:nvPr>
            <p:extLst>
              <p:ext uri="{D42A27DB-BD31-4B8C-83A1-F6EECF244321}">
                <p14:modId xmlns:p14="http://schemas.microsoft.com/office/powerpoint/2010/main" val="2293817765"/>
              </p:ext>
            </p:extLst>
          </p:nvPr>
        </p:nvGraphicFramePr>
        <p:xfrm>
          <a:off x="326825" y="1241858"/>
          <a:ext cx="8490350" cy="3809760"/>
        </p:xfrm>
        <a:graphic>
          <a:graphicData uri="http://schemas.openxmlformats.org/drawingml/2006/table">
            <a:tbl>
              <a:tblPr>
                <a:noFill/>
              </a:tblPr>
              <a:tblGrid>
                <a:gridCol w="1787588">
                  <a:extLst>
                    <a:ext uri="{9D8B030D-6E8A-4147-A177-3AD203B41FA5}">
                      <a16:colId xmlns:a16="http://schemas.microsoft.com/office/drawing/2014/main" val="20000"/>
                    </a:ext>
                  </a:extLst>
                </a:gridCol>
                <a:gridCol w="3203311">
                  <a:extLst>
                    <a:ext uri="{9D8B030D-6E8A-4147-A177-3AD203B41FA5}">
                      <a16:colId xmlns:a16="http://schemas.microsoft.com/office/drawing/2014/main" val="20001"/>
                    </a:ext>
                  </a:extLst>
                </a:gridCol>
                <a:gridCol w="3499451">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400" b="1" i="0" dirty="0">
                          <a:solidFill>
                            <a:srgbClr val="FF632E"/>
                          </a:solidFill>
                          <a:latin typeface="Avenir"/>
                          <a:ea typeface="Avenir"/>
                          <a:cs typeface="Avenir"/>
                          <a:sym typeface="Avenir"/>
                        </a:rPr>
                        <a:t>PARADIGMA</a:t>
                      </a:r>
                      <a:endParaRPr sz="1400" b="1" i="0" dirty="0">
                        <a:solidFill>
                          <a:srgbClr val="FF632E"/>
                        </a:solidFill>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b="1" i="0" dirty="0">
                          <a:solidFill>
                            <a:srgbClr val="FF632E"/>
                          </a:solidFill>
                          <a:latin typeface="Avenir"/>
                          <a:ea typeface="Avenir"/>
                          <a:cs typeface="Avenir"/>
                          <a:sym typeface="Avenir"/>
                        </a:rPr>
                        <a:t>(Ordo-/Retro-/Neo-)Liberal</a:t>
                      </a:r>
                      <a:endParaRPr sz="1400" b="1" i="0" dirty="0">
                        <a:solidFill>
                          <a:srgbClr val="FF632E"/>
                        </a:solidFill>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b="1" i="0" dirty="0" err="1">
                          <a:solidFill>
                            <a:srgbClr val="FF632E"/>
                          </a:solidFill>
                          <a:latin typeface="Avenir"/>
                          <a:ea typeface="Avenir"/>
                          <a:cs typeface="Avenir"/>
                          <a:sym typeface="Avenir"/>
                        </a:rPr>
                        <a:t>Sozialdemokratisch</a:t>
                      </a:r>
                      <a:endParaRPr sz="1400" b="1" i="0" dirty="0">
                        <a:solidFill>
                          <a:srgbClr val="FF632E"/>
                        </a:solidFill>
                        <a:latin typeface="Avenir"/>
                        <a:ea typeface="Avenir"/>
                        <a:cs typeface="Avenir"/>
                        <a:sym typeface="Aveni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400" i="1" dirty="0" err="1">
                          <a:latin typeface="Avenir"/>
                          <a:ea typeface="Avenir"/>
                          <a:cs typeface="Avenir"/>
                          <a:sym typeface="Avenir"/>
                        </a:rPr>
                        <a:t>Ausrichtung</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Angebot</a:t>
                      </a:r>
                      <a:endParaRPr sz="1400"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Nachfrage</a:t>
                      </a:r>
                      <a:endParaRPr sz="1400" dirty="0">
                        <a:latin typeface="Avenir"/>
                        <a:ea typeface="Avenir"/>
                        <a:cs typeface="Avenir"/>
                        <a:sym typeface="Aveni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400" i="1" dirty="0" err="1">
                          <a:latin typeface="Avenir"/>
                          <a:ea typeface="Avenir"/>
                          <a:cs typeface="Avenir"/>
                          <a:sym typeface="Avenir"/>
                        </a:rPr>
                        <a:t>Staat</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a:latin typeface="Avenir"/>
                          <a:ea typeface="Avenir"/>
                          <a:cs typeface="Avenir"/>
                          <a:sym typeface="Avenir"/>
                        </a:rPr>
                        <a:t>“Rule-maker” &amp; </a:t>
                      </a:r>
                      <a:r>
                        <a:rPr lang="en" sz="1400" dirty="0" err="1">
                          <a:latin typeface="Avenir"/>
                          <a:ea typeface="Avenir"/>
                          <a:cs typeface="Avenir"/>
                          <a:sym typeface="Avenir"/>
                        </a:rPr>
                        <a:t>Schiedsrichter</a:t>
                      </a:r>
                      <a:endParaRPr sz="1400"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a:latin typeface="Avenir"/>
                          <a:ea typeface="Avenir"/>
                          <a:cs typeface="Avenir"/>
                          <a:sym typeface="Avenir"/>
                        </a:rPr>
                        <a:t>Stark, </a:t>
                      </a:r>
                      <a:r>
                        <a:rPr lang="en" sz="1400" dirty="0" err="1">
                          <a:latin typeface="Avenir"/>
                          <a:ea typeface="Avenir"/>
                          <a:cs typeface="Avenir"/>
                          <a:sym typeface="Avenir"/>
                        </a:rPr>
                        <a:t>interventionistisch</a:t>
                      </a:r>
                      <a:endParaRPr sz="1400" dirty="0">
                        <a:latin typeface="Avenir"/>
                        <a:ea typeface="Avenir"/>
                        <a:cs typeface="Avenir"/>
                        <a:sym typeface="Aveni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400" i="1" dirty="0" err="1">
                          <a:latin typeface="Avenir"/>
                          <a:ea typeface="Avenir"/>
                          <a:cs typeface="Avenir"/>
                          <a:sym typeface="Avenir"/>
                        </a:rPr>
                        <a:t>Wirtschaftselite</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Wichtige</a:t>
                      </a:r>
                      <a:r>
                        <a:rPr lang="en" sz="1400" dirty="0">
                          <a:latin typeface="Avenir"/>
                          <a:ea typeface="Avenir"/>
                          <a:cs typeface="Avenir"/>
                          <a:sym typeface="Avenir"/>
                        </a:rPr>
                        <a:t> </a:t>
                      </a:r>
                      <a:r>
                        <a:rPr lang="en" sz="1400" dirty="0" err="1">
                          <a:latin typeface="Avenir"/>
                          <a:ea typeface="Avenir"/>
                          <a:cs typeface="Avenir"/>
                          <a:sym typeface="Avenir"/>
                        </a:rPr>
                        <a:t>Akteure</a:t>
                      </a:r>
                      <a:r>
                        <a:rPr lang="en" sz="1400" dirty="0">
                          <a:latin typeface="Avenir"/>
                          <a:ea typeface="Avenir"/>
                          <a:cs typeface="Avenir"/>
                          <a:sym typeface="Avenir"/>
                        </a:rPr>
                        <a:t> </a:t>
                      </a:r>
                    </a:p>
                    <a:p>
                      <a:pPr marL="0" lvl="0" indent="0" algn="l" rtl="0">
                        <a:spcBef>
                          <a:spcPts val="0"/>
                        </a:spcBef>
                        <a:spcAft>
                          <a:spcPts val="0"/>
                        </a:spcAft>
                        <a:buNone/>
                      </a:pPr>
                      <a:r>
                        <a:rPr lang="en" sz="1400" dirty="0">
                          <a:latin typeface="Avenir"/>
                          <a:ea typeface="Avenir"/>
                          <a:cs typeface="Avenir"/>
                          <a:sym typeface="Avenir"/>
                        </a:rPr>
                        <a:t>(</a:t>
                      </a:r>
                      <a:r>
                        <a:rPr lang="en" sz="1400" dirty="0" err="1">
                          <a:latin typeface="Avenir"/>
                          <a:ea typeface="Avenir"/>
                          <a:cs typeface="Avenir"/>
                          <a:sym typeface="Avenir"/>
                        </a:rPr>
                        <a:t>niedrige</a:t>
                      </a:r>
                      <a:r>
                        <a:rPr lang="en" sz="1400" dirty="0">
                          <a:latin typeface="Avenir"/>
                          <a:ea typeface="Avenir"/>
                          <a:cs typeface="Avenir"/>
                          <a:sym typeface="Avenir"/>
                        </a:rPr>
                        <a:t> </a:t>
                      </a:r>
                      <a:r>
                        <a:rPr lang="en" sz="1400" dirty="0" err="1">
                          <a:latin typeface="Avenir"/>
                          <a:ea typeface="Avenir"/>
                          <a:cs typeface="Avenir"/>
                          <a:sym typeface="Avenir"/>
                        </a:rPr>
                        <a:t>Besteuerung</a:t>
                      </a:r>
                      <a:r>
                        <a:rPr lang="en" sz="1400" dirty="0">
                          <a:latin typeface="Avenir"/>
                          <a:ea typeface="Avenir"/>
                          <a:cs typeface="Avenir"/>
                          <a:sym typeface="Avenir"/>
                        </a:rPr>
                        <a:t>)</a:t>
                      </a:r>
                      <a:endParaRPr sz="1400"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Sollten</a:t>
                      </a:r>
                      <a:r>
                        <a:rPr lang="en" sz="1400" dirty="0">
                          <a:latin typeface="Avenir"/>
                          <a:ea typeface="Avenir"/>
                          <a:cs typeface="Avenir"/>
                          <a:sym typeface="Avenir"/>
                        </a:rPr>
                        <a:t> </a:t>
                      </a:r>
                      <a:r>
                        <a:rPr lang="en" sz="1400" dirty="0" err="1">
                          <a:latin typeface="Avenir"/>
                          <a:ea typeface="Avenir"/>
                          <a:cs typeface="Avenir"/>
                          <a:sym typeface="Avenir"/>
                        </a:rPr>
                        <a:t>mehr</a:t>
                      </a:r>
                      <a:r>
                        <a:rPr lang="en" sz="1400" dirty="0">
                          <a:latin typeface="Avenir"/>
                          <a:ea typeface="Avenir"/>
                          <a:cs typeface="Avenir"/>
                          <a:sym typeface="Avenir"/>
                        </a:rPr>
                        <a:t> </a:t>
                      </a:r>
                      <a:r>
                        <a:rPr lang="en" sz="1400" dirty="0" err="1">
                          <a:latin typeface="Avenir"/>
                          <a:ea typeface="Avenir"/>
                          <a:cs typeface="Avenir"/>
                          <a:sym typeface="Avenir"/>
                        </a:rPr>
                        <a:t>zahlen</a:t>
                      </a:r>
                      <a:r>
                        <a:rPr lang="en" sz="1400" dirty="0">
                          <a:latin typeface="Avenir"/>
                          <a:ea typeface="Avenir"/>
                          <a:cs typeface="Avenir"/>
                          <a:sym typeface="Avenir"/>
                        </a:rPr>
                        <a:t> (</a:t>
                      </a:r>
                      <a:r>
                        <a:rPr lang="en" sz="1400" dirty="0" err="1">
                          <a:latin typeface="Avenir"/>
                          <a:ea typeface="Avenir"/>
                          <a:cs typeface="Avenir"/>
                          <a:sym typeface="Avenir"/>
                        </a:rPr>
                        <a:t>Leistungsfähigkeitsprinzip</a:t>
                      </a:r>
                      <a:r>
                        <a:rPr lang="en" sz="1400" dirty="0">
                          <a:latin typeface="Avenir"/>
                          <a:ea typeface="Avenir"/>
                          <a:cs typeface="Avenir"/>
                          <a:sym typeface="Avenir"/>
                        </a:rPr>
                        <a:t>)</a:t>
                      </a:r>
                      <a:endParaRPr sz="1400" dirty="0">
                        <a:latin typeface="Avenir"/>
                        <a:ea typeface="Avenir"/>
                        <a:cs typeface="Avenir"/>
                        <a:sym typeface="Aveni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400" i="1" dirty="0" err="1">
                          <a:latin typeface="Avenir"/>
                          <a:ea typeface="Avenir"/>
                          <a:cs typeface="Avenir"/>
                          <a:sym typeface="Avenir"/>
                        </a:rPr>
                        <a:t>Steuerfunktion</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Einnahmen</a:t>
                      </a:r>
                      <a:endParaRPr sz="1400"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err="1">
                          <a:latin typeface="Avenir"/>
                          <a:ea typeface="Avenir"/>
                          <a:cs typeface="Avenir"/>
                          <a:sym typeface="Avenir"/>
                        </a:rPr>
                        <a:t>Demokratie</a:t>
                      </a:r>
                      <a:r>
                        <a:rPr lang="en" sz="1400" dirty="0">
                          <a:latin typeface="Avenir"/>
                          <a:ea typeface="Avenir"/>
                          <a:cs typeface="Avenir"/>
                          <a:sym typeface="Avenir"/>
                        </a:rPr>
                        <a:t>, </a:t>
                      </a:r>
                      <a:r>
                        <a:rPr lang="en" sz="1400" dirty="0" err="1">
                          <a:latin typeface="Avenir"/>
                          <a:ea typeface="Avenir"/>
                          <a:cs typeface="Avenir"/>
                          <a:sym typeface="Avenir"/>
                        </a:rPr>
                        <a:t>soziale</a:t>
                      </a:r>
                      <a:r>
                        <a:rPr lang="en" sz="1400" dirty="0">
                          <a:latin typeface="Avenir"/>
                          <a:ea typeface="Avenir"/>
                          <a:cs typeface="Avenir"/>
                          <a:sym typeface="Avenir"/>
                        </a:rPr>
                        <a:t> </a:t>
                      </a:r>
                      <a:r>
                        <a:rPr lang="en" sz="1400" dirty="0" err="1">
                          <a:latin typeface="Avenir"/>
                          <a:ea typeface="Avenir"/>
                          <a:cs typeface="Avenir"/>
                          <a:sym typeface="Avenir"/>
                        </a:rPr>
                        <a:t>Gerechtigkeit</a:t>
                      </a:r>
                      <a:r>
                        <a:rPr lang="en" sz="1400" dirty="0">
                          <a:latin typeface="Avenir"/>
                          <a:ea typeface="Avenir"/>
                          <a:cs typeface="Avenir"/>
                          <a:sym typeface="Avenir"/>
                        </a:rPr>
                        <a:t>, </a:t>
                      </a:r>
                      <a:r>
                        <a:rPr lang="en" sz="1400" dirty="0" err="1">
                          <a:latin typeface="Avenir"/>
                          <a:ea typeface="Avenir"/>
                          <a:cs typeface="Avenir"/>
                          <a:sym typeface="Avenir"/>
                        </a:rPr>
                        <a:t>Ungleichheit</a:t>
                      </a:r>
                      <a:r>
                        <a:rPr lang="en" sz="1400" dirty="0">
                          <a:latin typeface="Avenir"/>
                          <a:ea typeface="Avenir"/>
                          <a:cs typeface="Avenir"/>
                          <a:sym typeface="Avenir"/>
                        </a:rPr>
                        <a:t> </a:t>
                      </a:r>
                      <a:r>
                        <a:rPr lang="en" sz="1400" dirty="0" err="1">
                          <a:latin typeface="Avenir"/>
                          <a:ea typeface="Avenir"/>
                          <a:cs typeface="Avenir"/>
                          <a:sym typeface="Avenir"/>
                        </a:rPr>
                        <a:t>reduzieren</a:t>
                      </a:r>
                      <a:endParaRPr sz="1400" dirty="0">
                        <a:latin typeface="Avenir"/>
                        <a:ea typeface="Avenir"/>
                        <a:cs typeface="Avenir"/>
                        <a:sym typeface="Aveni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400" b="1" i="0" dirty="0" err="1">
                          <a:solidFill>
                            <a:srgbClr val="FF642C"/>
                          </a:solidFill>
                          <a:latin typeface="Avenir"/>
                          <a:ea typeface="Avenir"/>
                          <a:cs typeface="Avenir"/>
                          <a:sym typeface="Avenir"/>
                        </a:rPr>
                        <a:t>Erbschaftsteuer</a:t>
                      </a:r>
                      <a:endParaRPr sz="1400" b="1" i="0" dirty="0">
                        <a:solidFill>
                          <a:srgbClr val="FF642C"/>
                        </a:solidFill>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b="1" i="0" dirty="0">
                          <a:solidFill>
                            <a:srgbClr val="FF642C"/>
                          </a:solidFill>
                          <a:latin typeface="Avenir"/>
                          <a:ea typeface="Avenir"/>
                          <a:cs typeface="Avenir"/>
                          <a:sym typeface="Avenir"/>
                        </a:rPr>
                        <a:t>CONTRA: </a:t>
                      </a:r>
                      <a:r>
                        <a:rPr lang="en" sz="1400" b="1" i="0" dirty="0" err="1">
                          <a:solidFill>
                            <a:srgbClr val="FF642C"/>
                          </a:solidFill>
                          <a:latin typeface="Avenir"/>
                          <a:ea typeface="Avenir"/>
                          <a:cs typeface="Avenir"/>
                          <a:sym typeface="Avenir"/>
                        </a:rPr>
                        <a:t>Kompliziert</a:t>
                      </a:r>
                      <a:r>
                        <a:rPr lang="en" sz="1400" b="1" i="0" dirty="0">
                          <a:solidFill>
                            <a:srgbClr val="FF642C"/>
                          </a:solidFill>
                          <a:latin typeface="Avenir"/>
                          <a:ea typeface="Avenir"/>
                          <a:cs typeface="Avenir"/>
                          <a:sym typeface="Avenir"/>
                        </a:rPr>
                        <a:t> &amp; </a:t>
                      </a:r>
                      <a:r>
                        <a:rPr lang="en" sz="1400" b="1" i="0" dirty="0" err="1">
                          <a:solidFill>
                            <a:srgbClr val="FF642C"/>
                          </a:solidFill>
                          <a:latin typeface="Avenir"/>
                          <a:ea typeface="Avenir"/>
                          <a:cs typeface="Avenir"/>
                          <a:sym typeface="Avenir"/>
                        </a:rPr>
                        <a:t>schlecht</a:t>
                      </a:r>
                      <a:r>
                        <a:rPr lang="en" sz="1400" b="1" i="0" dirty="0">
                          <a:solidFill>
                            <a:srgbClr val="FF642C"/>
                          </a:solidFill>
                          <a:latin typeface="Avenir"/>
                          <a:ea typeface="Avenir"/>
                          <a:cs typeface="Avenir"/>
                          <a:sym typeface="Avenir"/>
                        </a:rPr>
                        <a:t> für </a:t>
                      </a:r>
                      <a:r>
                        <a:rPr lang="en" sz="1400" b="1" i="0" dirty="0" err="1">
                          <a:solidFill>
                            <a:srgbClr val="FF642C"/>
                          </a:solidFill>
                          <a:latin typeface="Avenir"/>
                          <a:ea typeface="Avenir"/>
                          <a:cs typeface="Avenir"/>
                          <a:sym typeface="Avenir"/>
                        </a:rPr>
                        <a:t>Wirtschaft</a:t>
                      </a:r>
                      <a:endParaRPr sz="1400" b="1" i="0" dirty="0">
                        <a:solidFill>
                          <a:srgbClr val="FF642C"/>
                        </a:solidFill>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b="1" i="0" dirty="0">
                          <a:solidFill>
                            <a:srgbClr val="FF642C"/>
                          </a:solidFill>
                          <a:latin typeface="Avenir"/>
                          <a:ea typeface="Avenir"/>
                          <a:cs typeface="Avenir"/>
                          <a:sym typeface="Avenir"/>
                        </a:rPr>
                        <a:t>PRO: </a:t>
                      </a:r>
                      <a:r>
                        <a:rPr lang="en" sz="1400" b="1" i="0" dirty="0" err="1">
                          <a:solidFill>
                            <a:srgbClr val="FF642C"/>
                          </a:solidFill>
                          <a:latin typeface="Avenir"/>
                          <a:ea typeface="Avenir"/>
                          <a:cs typeface="Avenir"/>
                          <a:sym typeface="Avenir"/>
                        </a:rPr>
                        <a:t>Demokratie</a:t>
                      </a:r>
                      <a:r>
                        <a:rPr lang="en" sz="1400" b="1" i="0" dirty="0">
                          <a:solidFill>
                            <a:srgbClr val="FF642C"/>
                          </a:solidFill>
                          <a:latin typeface="Avenir"/>
                          <a:ea typeface="Avenir"/>
                          <a:cs typeface="Avenir"/>
                          <a:sym typeface="Avenir"/>
                        </a:rPr>
                        <a:t>, </a:t>
                      </a:r>
                      <a:r>
                        <a:rPr lang="en" sz="1400" b="1" i="0" dirty="0" err="1">
                          <a:solidFill>
                            <a:srgbClr val="FF642C"/>
                          </a:solidFill>
                          <a:latin typeface="Avenir"/>
                          <a:ea typeface="Avenir"/>
                          <a:cs typeface="Avenir"/>
                          <a:sym typeface="Avenir"/>
                        </a:rPr>
                        <a:t>Gerechtigkeit</a:t>
                      </a:r>
                      <a:r>
                        <a:rPr lang="en" sz="1400" b="1" i="0" dirty="0">
                          <a:solidFill>
                            <a:srgbClr val="FF642C"/>
                          </a:solidFill>
                          <a:latin typeface="Avenir"/>
                          <a:ea typeface="Avenir"/>
                          <a:cs typeface="Avenir"/>
                          <a:sym typeface="Avenir"/>
                        </a:rPr>
                        <a:t>, </a:t>
                      </a:r>
                      <a:r>
                        <a:rPr lang="en" sz="1400" b="1" i="0" dirty="0" err="1">
                          <a:solidFill>
                            <a:srgbClr val="FF642C"/>
                          </a:solidFill>
                          <a:latin typeface="Avenir"/>
                          <a:ea typeface="Avenir"/>
                          <a:cs typeface="Avenir"/>
                          <a:sym typeface="Avenir"/>
                        </a:rPr>
                        <a:t>Ungleichheit</a:t>
                      </a:r>
                      <a:endParaRPr sz="1400" b="1" i="0" dirty="0">
                        <a:solidFill>
                          <a:srgbClr val="FF642C"/>
                        </a:solidFill>
                        <a:latin typeface="Avenir"/>
                        <a:ea typeface="Avenir"/>
                        <a:cs typeface="Avenir"/>
                        <a:sym typeface="Avenir"/>
                      </a:endParaRPr>
                    </a:p>
                  </a:txBody>
                  <a:tcPr marL="91425" marR="91425" marT="91425" marB="91425"/>
                </a:tc>
                <a:extLst>
                  <a:ext uri="{0D108BD9-81ED-4DB2-BD59-A6C34878D82A}">
                    <a16:rowId xmlns:a16="http://schemas.microsoft.com/office/drawing/2014/main" val="10005"/>
                  </a:ext>
                </a:extLst>
              </a:tr>
              <a:tr h="381000">
                <a:tc>
                  <a:txBody>
                    <a:bodyPr/>
                    <a:lstStyle/>
                    <a:p>
                      <a:pPr marL="457200" lvl="0" indent="-317500" algn="l" rtl="0">
                        <a:spcBef>
                          <a:spcPts val="0"/>
                        </a:spcBef>
                        <a:spcAft>
                          <a:spcPts val="0"/>
                        </a:spcAft>
                        <a:buSzPts val="1400"/>
                        <a:buFont typeface="Avenir"/>
                        <a:buChar char="-"/>
                      </a:pPr>
                      <a:r>
                        <a:rPr lang="en" sz="1400" i="1" dirty="0" err="1">
                          <a:latin typeface="Avenir"/>
                          <a:ea typeface="Avenir"/>
                          <a:cs typeface="Avenir"/>
                          <a:sym typeface="Avenir"/>
                        </a:rPr>
                        <a:t>Mexiko</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a:latin typeface="Avenir"/>
                          <a:ea typeface="Avenir"/>
                          <a:cs typeface="Avenir"/>
                          <a:sym typeface="Avenir"/>
                        </a:rPr>
                        <a:t>1940-1962</a:t>
                      </a:r>
                      <a:endParaRPr sz="140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a:latin typeface="Avenir"/>
                          <a:ea typeface="Avenir"/>
                          <a:cs typeface="Avenir"/>
                          <a:sym typeface="Avenir"/>
                        </a:rPr>
                        <a:t>1926, 1934</a:t>
                      </a:r>
                      <a:endParaRPr sz="1400">
                        <a:latin typeface="Avenir"/>
                        <a:ea typeface="Avenir"/>
                        <a:cs typeface="Avenir"/>
                        <a:sym typeface="Avenir"/>
                      </a:endParaRPr>
                    </a:p>
                  </a:txBody>
                  <a:tcPr marL="91425" marR="91425" marT="91425" marB="91425"/>
                </a:tc>
                <a:extLst>
                  <a:ext uri="{0D108BD9-81ED-4DB2-BD59-A6C34878D82A}">
                    <a16:rowId xmlns:a16="http://schemas.microsoft.com/office/drawing/2014/main" val="10006"/>
                  </a:ext>
                </a:extLst>
              </a:tr>
              <a:tr h="381000">
                <a:tc>
                  <a:txBody>
                    <a:bodyPr/>
                    <a:lstStyle/>
                    <a:p>
                      <a:pPr marL="457200" lvl="0" indent="-317500" algn="l" rtl="0">
                        <a:spcBef>
                          <a:spcPts val="0"/>
                        </a:spcBef>
                        <a:spcAft>
                          <a:spcPts val="0"/>
                        </a:spcAft>
                        <a:buSzPts val="1400"/>
                        <a:buFont typeface="Avenir"/>
                        <a:buChar char="-"/>
                      </a:pPr>
                      <a:r>
                        <a:rPr lang="en" sz="1400" i="1" dirty="0">
                          <a:latin typeface="Avenir"/>
                          <a:ea typeface="Avenir"/>
                          <a:cs typeface="Avenir"/>
                          <a:sym typeface="Avenir"/>
                        </a:rPr>
                        <a:t>Deutschland</a:t>
                      </a:r>
                      <a:endParaRPr sz="1400" i="1"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a:latin typeface="Avenir"/>
                          <a:ea typeface="Avenir"/>
                          <a:cs typeface="Avenir"/>
                          <a:sym typeface="Avenir"/>
                        </a:rPr>
                        <a:t>1922-1925, 1950er, </a:t>
                      </a:r>
                      <a:r>
                        <a:rPr lang="en" sz="1400" dirty="0" err="1">
                          <a:latin typeface="Avenir"/>
                          <a:ea typeface="Avenir"/>
                          <a:cs typeface="Avenir"/>
                          <a:sym typeface="Avenir"/>
                        </a:rPr>
                        <a:t>seit</a:t>
                      </a:r>
                      <a:r>
                        <a:rPr lang="en" sz="1400" dirty="0">
                          <a:latin typeface="Avenir"/>
                          <a:ea typeface="Avenir"/>
                          <a:cs typeface="Avenir"/>
                          <a:sym typeface="Avenir"/>
                        </a:rPr>
                        <a:t> 1990</a:t>
                      </a:r>
                      <a:endParaRPr sz="1400" dirty="0">
                        <a:latin typeface="Avenir"/>
                        <a:ea typeface="Avenir"/>
                        <a:cs typeface="Avenir"/>
                        <a:sym typeface="Avenir"/>
                      </a:endParaRPr>
                    </a:p>
                  </a:txBody>
                  <a:tcPr marL="91425" marR="91425" marT="91425" marB="91425"/>
                </a:tc>
                <a:tc>
                  <a:txBody>
                    <a:bodyPr/>
                    <a:lstStyle/>
                    <a:p>
                      <a:pPr marL="0" lvl="0" indent="0" algn="l" rtl="0">
                        <a:spcBef>
                          <a:spcPts val="0"/>
                        </a:spcBef>
                        <a:spcAft>
                          <a:spcPts val="0"/>
                        </a:spcAft>
                        <a:buNone/>
                      </a:pPr>
                      <a:r>
                        <a:rPr lang="en" sz="1400" dirty="0">
                          <a:latin typeface="Avenir"/>
                          <a:ea typeface="Avenir"/>
                          <a:cs typeface="Avenir"/>
                          <a:sym typeface="Avenir"/>
                        </a:rPr>
                        <a:t>1919, 1974</a:t>
                      </a:r>
                      <a:endParaRPr sz="1400" dirty="0">
                        <a:latin typeface="Avenir"/>
                        <a:ea typeface="Avenir"/>
                        <a:cs typeface="Avenir"/>
                        <a:sym typeface="Avenir"/>
                      </a:endParaRPr>
                    </a:p>
                  </a:txBody>
                  <a:tcPr marL="91425" marR="91425" marT="91425" marB="91425"/>
                </a:tc>
                <a:extLst>
                  <a:ext uri="{0D108BD9-81ED-4DB2-BD59-A6C34878D82A}">
                    <a16:rowId xmlns:a16="http://schemas.microsoft.com/office/drawing/2014/main" val="10007"/>
                  </a:ext>
                </a:extLst>
              </a:tr>
            </a:tbl>
          </a:graphicData>
        </a:graphic>
      </p:graphicFrame>
      <p:sp>
        <p:nvSpPr>
          <p:cNvPr id="3" name="Foliennummernplatzhalter 2">
            <a:extLst>
              <a:ext uri="{FF2B5EF4-FFF2-40B4-BE49-F238E27FC236}">
                <a16:creationId xmlns:a16="http://schemas.microsoft.com/office/drawing/2014/main" id="{B55AA5F8-B9E1-C1A9-2E0F-CC03212357C7}"/>
              </a:ext>
            </a:extLst>
          </p:cNvPr>
          <p:cNvSpPr>
            <a:spLocks noGrp="1"/>
          </p:cNvSpPr>
          <p:nvPr>
            <p:ph type="sldNum" sz="quarter" idx="12"/>
          </p:nvPr>
        </p:nvSpPr>
        <p:spPr/>
        <p:txBody>
          <a:bodyPr/>
          <a:lstStyle/>
          <a:p>
            <a:fld id="{B7C2DEF3-E1FD-5D4D-9F1F-FDE0EB2664A4}" type="slidenum">
              <a:rPr lang="de-DE" smtClean="0"/>
              <a:t>45</a:t>
            </a:fld>
            <a:endParaRPr lang="de-DE"/>
          </a:p>
        </p:txBody>
      </p:sp>
      <p:sp>
        <p:nvSpPr>
          <p:cNvPr id="6" name="Textfeld 5">
            <a:extLst>
              <a:ext uri="{FF2B5EF4-FFF2-40B4-BE49-F238E27FC236}">
                <a16:creationId xmlns:a16="http://schemas.microsoft.com/office/drawing/2014/main" id="{3B761076-0FC5-B5DD-FFB5-C0667FD7C5D3}"/>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4293184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B46787-8F13-41FC-8DCE-EC17D5A8C2E9}"/>
              </a:ext>
            </a:extLst>
          </p:cNvPr>
          <p:cNvPicPr>
            <a:picLocks noChangeAspect="1"/>
          </p:cNvPicPr>
          <p:nvPr/>
        </p:nvPicPr>
        <p:blipFill>
          <a:blip r:embed="rId2"/>
          <a:stretch>
            <a:fillRect/>
          </a:stretch>
        </p:blipFill>
        <p:spPr>
          <a:xfrm>
            <a:off x="0" y="0"/>
            <a:ext cx="9144000" cy="6100764"/>
          </a:xfrm>
          <a:prstGeom prst="rect">
            <a:avLst/>
          </a:prstGeom>
        </p:spPr>
      </p:pic>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pic>
        <p:nvPicPr>
          <p:cNvPr id="3" name="Google Shape;367;p53">
            <a:extLst>
              <a:ext uri="{FF2B5EF4-FFF2-40B4-BE49-F238E27FC236}">
                <a16:creationId xmlns:a16="http://schemas.microsoft.com/office/drawing/2014/main" id="{60617061-EC76-000D-DC21-5AACEA7F94E3}"/>
              </a:ext>
            </a:extLst>
          </p:cNvPr>
          <p:cNvPicPr preferRelativeResize="0"/>
          <p:nvPr/>
        </p:nvPicPr>
        <p:blipFill rotWithShape="1">
          <a:blip r:embed="rId3">
            <a:alphaModFix/>
          </a:blip>
          <a:srcRect l="39817" b="6208"/>
          <a:stretch/>
        </p:blipFill>
        <p:spPr>
          <a:xfrm flipH="1">
            <a:off x="2225615" y="3881887"/>
            <a:ext cx="2156858" cy="2218876"/>
          </a:xfrm>
          <a:prstGeom prst="rect">
            <a:avLst/>
          </a:prstGeom>
          <a:noFill/>
          <a:ln>
            <a:noFill/>
          </a:ln>
        </p:spPr>
      </p:pic>
      <p:pic>
        <p:nvPicPr>
          <p:cNvPr id="6" name="Google Shape;368;p53">
            <a:extLst>
              <a:ext uri="{FF2B5EF4-FFF2-40B4-BE49-F238E27FC236}">
                <a16:creationId xmlns:a16="http://schemas.microsoft.com/office/drawing/2014/main" id="{4FDA3BF8-E7EB-0043-9F7E-47BE45AEB44B}"/>
              </a:ext>
            </a:extLst>
          </p:cNvPr>
          <p:cNvPicPr preferRelativeResize="0"/>
          <p:nvPr/>
        </p:nvPicPr>
        <p:blipFill>
          <a:blip r:embed="rId4">
            <a:alphaModFix/>
          </a:blip>
          <a:stretch>
            <a:fillRect/>
          </a:stretch>
        </p:blipFill>
        <p:spPr>
          <a:xfrm flipH="1">
            <a:off x="4382522" y="3881886"/>
            <a:ext cx="2393874" cy="2218878"/>
          </a:xfrm>
          <a:prstGeom prst="rect">
            <a:avLst/>
          </a:prstGeom>
          <a:noFill/>
          <a:ln>
            <a:noFill/>
          </a:ln>
        </p:spPr>
      </p:pic>
      <p:sp>
        <p:nvSpPr>
          <p:cNvPr id="2" name="Foliennummernplatzhalter 1">
            <a:extLst>
              <a:ext uri="{FF2B5EF4-FFF2-40B4-BE49-F238E27FC236}">
                <a16:creationId xmlns:a16="http://schemas.microsoft.com/office/drawing/2014/main" id="{041E89E6-F254-7398-5FDA-FBAAF24C31C1}"/>
              </a:ext>
            </a:extLst>
          </p:cNvPr>
          <p:cNvSpPr>
            <a:spLocks noGrp="1"/>
          </p:cNvSpPr>
          <p:nvPr>
            <p:ph type="sldNum" sz="quarter" idx="12"/>
          </p:nvPr>
        </p:nvSpPr>
        <p:spPr/>
        <p:txBody>
          <a:bodyPr/>
          <a:lstStyle/>
          <a:p>
            <a:fld id="{B7C2DEF3-E1FD-5D4D-9F1F-FDE0EB2664A4}" type="slidenum">
              <a:rPr lang="de-DE" smtClean="0"/>
              <a:t>46</a:t>
            </a:fld>
            <a:endParaRPr lang="de-DE"/>
          </a:p>
        </p:txBody>
      </p:sp>
      <p:sp>
        <p:nvSpPr>
          <p:cNvPr id="11" name="Google Shape;311;p46">
            <a:extLst>
              <a:ext uri="{FF2B5EF4-FFF2-40B4-BE49-F238E27FC236}">
                <a16:creationId xmlns:a16="http://schemas.microsoft.com/office/drawing/2014/main" id="{AAB31D9E-941C-448D-DA35-4ABD84AEB35C}"/>
              </a:ext>
            </a:extLst>
          </p:cNvPr>
          <p:cNvSpPr txBox="1"/>
          <p:nvPr/>
        </p:nvSpPr>
        <p:spPr>
          <a:xfrm>
            <a:off x="250602" y="1201613"/>
            <a:ext cx="8264700" cy="38394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500"/>
              <a:buFont typeface="Arial"/>
              <a:buNone/>
            </a:pPr>
            <a:r>
              <a:rPr lang="en" dirty="0" err="1">
                <a:solidFill>
                  <a:schemeClr val="dk1"/>
                </a:solidFill>
                <a:latin typeface="Avenir"/>
                <a:ea typeface="Avenir"/>
                <a:cs typeface="Avenir"/>
                <a:sym typeface="Avenir"/>
              </a:rPr>
              <a:t>Mexiko</a:t>
            </a:r>
            <a:r>
              <a:rPr lang="en" dirty="0">
                <a:solidFill>
                  <a:schemeClr val="dk1"/>
                </a:solidFill>
                <a:latin typeface="Avenir"/>
                <a:ea typeface="Avenir"/>
                <a:cs typeface="Avenir"/>
                <a:sym typeface="Avenir"/>
              </a:rPr>
              <a:t> &amp; Deutschland: Zwei </a:t>
            </a:r>
            <a:r>
              <a:rPr lang="en" dirty="0" err="1">
                <a:solidFill>
                  <a:schemeClr val="dk1"/>
                </a:solidFill>
                <a:latin typeface="Avenir"/>
                <a:ea typeface="Avenir"/>
                <a:cs typeface="Avenir"/>
                <a:sym typeface="Avenir"/>
              </a:rPr>
              <a:t>verschiedene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Systeme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mit</a:t>
            </a:r>
            <a:r>
              <a:rPr lang="en" dirty="0">
                <a:solidFill>
                  <a:schemeClr val="dk1"/>
                </a:solidFill>
                <a:latin typeface="Avenir"/>
                <a:ea typeface="Avenir"/>
                <a:cs typeface="Avenir"/>
                <a:sym typeface="Avenir"/>
              </a:rPr>
              <a:t> dem </a:t>
            </a:r>
            <a:r>
              <a:rPr lang="en" dirty="0" err="1">
                <a:solidFill>
                  <a:schemeClr val="dk1"/>
                </a:solidFill>
                <a:latin typeface="Avenir"/>
                <a:ea typeface="Avenir"/>
                <a:cs typeface="Avenir"/>
                <a:sym typeface="Avenir"/>
              </a:rPr>
              <a:t>selben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Ergebnis</a:t>
            </a:r>
            <a:endParaRPr lang="en" dirty="0">
              <a:solidFill>
                <a:schemeClr val="dk1"/>
              </a:solidFill>
              <a:latin typeface="Avenir"/>
              <a:ea typeface="Avenir"/>
              <a:cs typeface="Avenir"/>
              <a:sym typeface="Avenir"/>
            </a:endParaRPr>
          </a:p>
          <a:p>
            <a:pPr marL="0" marR="0" lvl="0"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marR="0" lvl="0" indent="-323850" algn="l" rtl="0">
              <a:lnSpc>
                <a:spcPct val="90000"/>
              </a:lnSpc>
              <a:spcBef>
                <a:spcPts val="800"/>
              </a:spcBef>
              <a:spcAft>
                <a:spcPts val="0"/>
              </a:spcAft>
              <a:buClr>
                <a:schemeClr val="dk1"/>
              </a:buClr>
              <a:buSzPts val="1500"/>
              <a:buFont typeface="Avenir"/>
              <a:buAutoNum type="arabicPeriod"/>
            </a:pPr>
            <a:r>
              <a:rPr lang="en" dirty="0" err="1">
                <a:latin typeface="Avenir"/>
                <a:ea typeface="Avenir"/>
                <a:cs typeface="Avenir"/>
                <a:sym typeface="Avenir"/>
              </a:rPr>
              <a:t>Historische</a:t>
            </a:r>
            <a:r>
              <a:rPr lang="en" dirty="0">
                <a:latin typeface="Avenir"/>
                <a:ea typeface="Avenir"/>
                <a:cs typeface="Avenir"/>
                <a:sym typeface="Avenir"/>
              </a:rPr>
              <a:t> </a:t>
            </a:r>
            <a:r>
              <a:rPr lang="en" dirty="0" err="1">
                <a:latin typeface="Avenir"/>
                <a:ea typeface="Avenir"/>
                <a:cs typeface="Avenir"/>
                <a:sym typeface="Avenir"/>
              </a:rPr>
              <a:t>Analyse</a:t>
            </a:r>
            <a:r>
              <a:rPr lang="en" dirty="0">
                <a:latin typeface="Avenir"/>
                <a:ea typeface="Avenir"/>
                <a:cs typeface="Avenir"/>
                <a:sym typeface="Avenir"/>
              </a:rPr>
              <a:t>: Wie </a:t>
            </a:r>
            <a:r>
              <a:rPr lang="en" dirty="0" err="1">
                <a:latin typeface="Avenir"/>
                <a:ea typeface="Avenir"/>
                <a:cs typeface="Avenir"/>
                <a:sym typeface="Avenir"/>
              </a:rPr>
              <a:t>haben</a:t>
            </a:r>
            <a:r>
              <a:rPr lang="en" dirty="0">
                <a:latin typeface="Avenir"/>
                <a:ea typeface="Avenir"/>
                <a:cs typeface="Avenir"/>
                <a:sym typeface="Avenir"/>
              </a:rPr>
              <a:t> </a:t>
            </a:r>
            <a:r>
              <a:rPr lang="en" dirty="0" err="1">
                <a:latin typeface="Avenir"/>
                <a:ea typeface="Avenir"/>
                <a:cs typeface="Avenir"/>
                <a:sym typeface="Avenir"/>
              </a:rPr>
              <a:t>sich</a:t>
            </a:r>
            <a:r>
              <a:rPr lang="en" dirty="0">
                <a:latin typeface="Avenir"/>
                <a:ea typeface="Avenir"/>
                <a:cs typeface="Avenir"/>
                <a:sym typeface="Avenir"/>
              </a:rPr>
              <a:t> die </a:t>
            </a:r>
            <a:r>
              <a:rPr lang="en" dirty="0" err="1">
                <a:latin typeface="Avenir"/>
                <a:ea typeface="Avenir"/>
                <a:cs typeface="Avenir"/>
                <a:sym typeface="Avenir"/>
              </a:rPr>
              <a:t>Erbschaftsteuern</a:t>
            </a:r>
            <a:r>
              <a:rPr lang="en" dirty="0">
                <a:latin typeface="Avenir"/>
                <a:ea typeface="Avenir"/>
                <a:cs typeface="Avenir"/>
                <a:sym typeface="Avenir"/>
              </a:rPr>
              <a:t> und die Narrative der </a:t>
            </a:r>
            <a:r>
              <a:rPr lang="en" dirty="0" err="1">
                <a:latin typeface="Avenir"/>
                <a:ea typeface="Avenir"/>
                <a:cs typeface="Avenir"/>
                <a:sym typeface="Avenir"/>
              </a:rPr>
              <a:t>politischen</a:t>
            </a:r>
            <a:r>
              <a:rPr lang="en" dirty="0">
                <a:latin typeface="Avenir"/>
                <a:ea typeface="Avenir"/>
                <a:cs typeface="Avenir"/>
                <a:sym typeface="Avenir"/>
              </a:rPr>
              <a:t> </a:t>
            </a:r>
            <a:r>
              <a:rPr lang="en" dirty="0" err="1">
                <a:latin typeface="Avenir"/>
                <a:ea typeface="Avenir"/>
                <a:cs typeface="Avenir"/>
                <a:sym typeface="Avenir"/>
              </a:rPr>
              <a:t>Eliten</a:t>
            </a:r>
            <a:r>
              <a:rPr lang="en" dirty="0">
                <a:latin typeface="Avenir"/>
                <a:ea typeface="Avenir"/>
                <a:cs typeface="Avenir"/>
                <a:sym typeface="Avenir"/>
              </a:rPr>
              <a:t> </a:t>
            </a:r>
            <a:r>
              <a:rPr lang="en" dirty="0" err="1">
                <a:latin typeface="Avenir"/>
                <a:ea typeface="Avenir"/>
                <a:cs typeface="Avenir"/>
                <a:sym typeface="Avenir"/>
              </a:rPr>
              <a:t>seit</a:t>
            </a:r>
            <a:r>
              <a:rPr lang="en" dirty="0">
                <a:latin typeface="Avenir"/>
                <a:ea typeface="Avenir"/>
                <a:cs typeface="Avenir"/>
                <a:sym typeface="Avenir"/>
              </a:rPr>
              <a:t> 1919 </a:t>
            </a:r>
            <a:r>
              <a:rPr lang="en" dirty="0" err="1">
                <a:latin typeface="Avenir"/>
                <a:ea typeface="Avenir"/>
                <a:cs typeface="Avenir"/>
                <a:sym typeface="Avenir"/>
              </a:rPr>
              <a:t>verändert</a:t>
            </a:r>
            <a:r>
              <a:rPr lang="en" dirty="0">
                <a:latin typeface="Avenir"/>
                <a:ea typeface="Avenir"/>
                <a:cs typeface="Avenir"/>
                <a:sym typeface="Avenir"/>
              </a:rPr>
              <a:t>? </a:t>
            </a:r>
          </a:p>
          <a:p>
            <a:pPr marL="457200" marR="0" lvl="0" indent="-323850" algn="l" rtl="0">
              <a:lnSpc>
                <a:spcPct val="90000"/>
              </a:lnSpc>
              <a:spcBef>
                <a:spcPts val="800"/>
              </a:spcBef>
              <a:spcAft>
                <a:spcPts val="0"/>
              </a:spcAft>
              <a:buClr>
                <a:schemeClr val="dk1"/>
              </a:buClr>
              <a:buSzPts val="1500"/>
              <a:buFont typeface="Avenir"/>
              <a:buAutoNum type="arabicPeriod"/>
            </a:pPr>
            <a:endParaRPr lang="en" dirty="0">
              <a:latin typeface="Avenir"/>
              <a:ea typeface="Avenir"/>
              <a:cs typeface="Avenir"/>
              <a:sym typeface="Avenir"/>
            </a:endParaRPr>
          </a:p>
          <a:p>
            <a:pPr marL="457200" indent="-323850">
              <a:lnSpc>
                <a:spcPct val="90000"/>
              </a:lnSpc>
              <a:spcBef>
                <a:spcPts val="800"/>
              </a:spcBef>
              <a:buClr>
                <a:schemeClr val="dk1"/>
              </a:buClr>
              <a:buSzPts val="1500"/>
              <a:buFont typeface="Avenir"/>
              <a:buAutoNum type="arabicPeriod"/>
            </a:pPr>
            <a:r>
              <a:rPr lang="en" dirty="0">
                <a:solidFill>
                  <a:srgbClr val="FF632E"/>
                </a:solidFill>
                <a:latin typeface="Avenir"/>
                <a:sym typeface="Avenir"/>
              </a:rPr>
              <a:t>Interviews </a:t>
            </a:r>
            <a:r>
              <a:rPr lang="en" dirty="0" err="1">
                <a:solidFill>
                  <a:srgbClr val="FF632E"/>
                </a:solidFill>
                <a:latin typeface="Avenir"/>
                <a:sym typeface="Avenir"/>
              </a:rPr>
              <a:t>mit</a:t>
            </a:r>
            <a:r>
              <a:rPr lang="en" dirty="0">
                <a:solidFill>
                  <a:srgbClr val="FF632E"/>
                </a:solidFill>
                <a:latin typeface="Avenir"/>
                <a:sym typeface="Avenir"/>
              </a:rPr>
              <a:t> </a:t>
            </a:r>
            <a:r>
              <a:rPr lang="en" dirty="0" err="1">
                <a:solidFill>
                  <a:srgbClr val="FF632E"/>
                </a:solidFill>
                <a:latin typeface="Avenir"/>
                <a:sym typeface="Avenir"/>
              </a:rPr>
              <a:t>Akteuren</a:t>
            </a:r>
            <a:r>
              <a:rPr lang="en" dirty="0">
                <a:solidFill>
                  <a:srgbClr val="FF632E"/>
                </a:solidFill>
                <a:latin typeface="Avenir"/>
                <a:sym typeface="Avenir"/>
              </a:rPr>
              <a:t> der </a:t>
            </a:r>
            <a:r>
              <a:rPr lang="en" dirty="0" err="1">
                <a:solidFill>
                  <a:srgbClr val="FF632E"/>
                </a:solidFill>
                <a:latin typeface="Avenir"/>
                <a:sym typeface="Avenir"/>
              </a:rPr>
              <a:t>Wirtschaftselite</a:t>
            </a:r>
            <a:r>
              <a:rPr lang="en" dirty="0">
                <a:solidFill>
                  <a:srgbClr val="FF632E"/>
                </a:solidFill>
                <a:latin typeface="Avenir"/>
                <a:sym typeface="Avenir"/>
              </a:rPr>
              <a:t>: Wie </a:t>
            </a:r>
            <a:r>
              <a:rPr lang="en" dirty="0" err="1">
                <a:solidFill>
                  <a:srgbClr val="FF632E"/>
                </a:solidFill>
                <a:latin typeface="Avenir"/>
                <a:sym typeface="Avenir"/>
              </a:rPr>
              <a:t>stehen</a:t>
            </a:r>
            <a:r>
              <a:rPr lang="en" dirty="0">
                <a:solidFill>
                  <a:srgbClr val="FF632E"/>
                </a:solidFill>
                <a:latin typeface="Avenir"/>
                <a:sym typeface="Avenir"/>
              </a:rPr>
              <a:t> die </a:t>
            </a:r>
            <a:r>
              <a:rPr lang="en" dirty="0" err="1">
                <a:solidFill>
                  <a:srgbClr val="FF632E"/>
                </a:solidFill>
                <a:latin typeface="Avenir"/>
                <a:sym typeface="Avenir"/>
              </a:rPr>
              <a:t>mächtigen</a:t>
            </a:r>
            <a:r>
              <a:rPr lang="en" dirty="0">
                <a:solidFill>
                  <a:srgbClr val="FF632E"/>
                </a:solidFill>
                <a:latin typeface="Avenir"/>
                <a:sym typeface="Avenir"/>
              </a:rPr>
              <a:t> </a:t>
            </a:r>
            <a:r>
              <a:rPr lang="en" dirty="0" err="1">
                <a:solidFill>
                  <a:srgbClr val="FF632E"/>
                </a:solidFill>
                <a:latin typeface="Avenir"/>
                <a:sym typeface="Avenir"/>
              </a:rPr>
              <a:t>Wirtschaftseliten</a:t>
            </a:r>
            <a:r>
              <a:rPr lang="en" dirty="0">
                <a:solidFill>
                  <a:srgbClr val="FF632E"/>
                </a:solidFill>
                <a:latin typeface="Avenir"/>
                <a:sym typeface="Avenir"/>
              </a:rPr>
              <a:t> </a:t>
            </a:r>
            <a:r>
              <a:rPr lang="en" dirty="0" err="1">
                <a:solidFill>
                  <a:srgbClr val="FF632E"/>
                </a:solidFill>
                <a:latin typeface="Avenir"/>
                <a:sym typeface="Avenir"/>
              </a:rPr>
              <a:t>zu</a:t>
            </a:r>
            <a:r>
              <a:rPr lang="en" dirty="0">
                <a:solidFill>
                  <a:srgbClr val="FF632E"/>
                </a:solidFill>
                <a:latin typeface="Avenir"/>
                <a:sym typeface="Avenir"/>
              </a:rPr>
              <a:t> </a:t>
            </a:r>
            <a:r>
              <a:rPr lang="en" dirty="0" err="1">
                <a:solidFill>
                  <a:srgbClr val="FF632E"/>
                </a:solidFill>
                <a:latin typeface="Avenir"/>
                <a:sym typeface="Avenir"/>
              </a:rPr>
              <a:t>Staat</a:t>
            </a:r>
            <a:r>
              <a:rPr lang="en" dirty="0">
                <a:solidFill>
                  <a:srgbClr val="FF632E"/>
                </a:solidFill>
                <a:latin typeface="Avenir"/>
                <a:sym typeface="Avenir"/>
              </a:rPr>
              <a:t>, </a:t>
            </a:r>
            <a:r>
              <a:rPr lang="en" dirty="0" err="1">
                <a:solidFill>
                  <a:srgbClr val="FF632E"/>
                </a:solidFill>
                <a:latin typeface="Avenir"/>
                <a:sym typeface="Avenir"/>
              </a:rPr>
              <a:t>Steuern</a:t>
            </a:r>
            <a:r>
              <a:rPr lang="en" dirty="0">
                <a:solidFill>
                  <a:srgbClr val="FF632E"/>
                </a:solidFill>
                <a:latin typeface="Avenir"/>
                <a:sym typeface="Avenir"/>
              </a:rPr>
              <a:t> und der </a:t>
            </a:r>
            <a:r>
              <a:rPr lang="en" dirty="0" err="1">
                <a:solidFill>
                  <a:srgbClr val="FF632E"/>
                </a:solidFill>
                <a:latin typeface="Avenir"/>
                <a:sym typeface="Avenir"/>
              </a:rPr>
              <a:t>Erbschaftsteuer</a:t>
            </a:r>
            <a:r>
              <a:rPr lang="en" dirty="0">
                <a:solidFill>
                  <a:srgbClr val="FF632E"/>
                </a:solidFill>
                <a:latin typeface="Avenir"/>
                <a:sym typeface="Avenir"/>
              </a:rPr>
              <a:t>? </a:t>
            </a:r>
            <a:endParaRPr dirty="0">
              <a:solidFill>
                <a:srgbClr val="FF632E"/>
              </a:solidFill>
              <a:latin typeface="Avenir"/>
              <a:sym typeface="Avenir"/>
            </a:endParaRPr>
          </a:p>
          <a:p>
            <a:pPr marL="0" marR="0" lvl="0" indent="0" algn="l" rtl="0">
              <a:lnSpc>
                <a:spcPct val="90000"/>
              </a:lnSpc>
              <a:spcBef>
                <a:spcPts val="800"/>
              </a:spcBef>
              <a:spcAft>
                <a:spcPts val="0"/>
              </a:spcAft>
              <a:buNone/>
            </a:pPr>
            <a:endParaRPr b="1"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dirty="0">
              <a:solidFill>
                <a:schemeClr val="dk1"/>
              </a:solidFill>
              <a:latin typeface="Avenir"/>
              <a:ea typeface="Avenir"/>
              <a:cs typeface="Avenir"/>
              <a:sym typeface="Avenir"/>
            </a:endParaRPr>
          </a:p>
        </p:txBody>
      </p:sp>
      <p:sp>
        <p:nvSpPr>
          <p:cNvPr id="9" name="Textfeld 8">
            <a:extLst>
              <a:ext uri="{FF2B5EF4-FFF2-40B4-BE49-F238E27FC236}">
                <a16:creationId xmlns:a16="http://schemas.microsoft.com/office/drawing/2014/main" id="{6610B7CB-7CE0-65FD-2A06-ACAFA37B2EEB}"/>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24343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 name="Google Shape;373;p54">
            <a:extLst>
              <a:ext uri="{FF2B5EF4-FFF2-40B4-BE49-F238E27FC236}">
                <a16:creationId xmlns:a16="http://schemas.microsoft.com/office/drawing/2014/main" id="{BCA14488-C6D9-0BD6-957C-2BA53E6921C9}"/>
              </a:ext>
            </a:extLst>
          </p:cNvPr>
          <p:cNvSpPr txBox="1">
            <a:spLocks/>
          </p:cNvSpPr>
          <p:nvPr/>
        </p:nvSpPr>
        <p:spPr>
          <a:xfrm>
            <a:off x="6440194" y="5680547"/>
            <a:ext cx="2057400" cy="273900"/>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47</a:t>
            </a:fld>
            <a:endParaRPr lang="en" dirty="0"/>
          </a:p>
        </p:txBody>
      </p:sp>
      <p:sp>
        <p:nvSpPr>
          <p:cNvPr id="5" name="Google Shape;374;p54">
            <a:extLst>
              <a:ext uri="{FF2B5EF4-FFF2-40B4-BE49-F238E27FC236}">
                <a16:creationId xmlns:a16="http://schemas.microsoft.com/office/drawing/2014/main" id="{F66CA5C8-16D4-98DC-DF9E-A18296399508}"/>
              </a:ext>
            </a:extLst>
          </p:cNvPr>
          <p:cNvSpPr txBox="1"/>
          <p:nvPr/>
        </p:nvSpPr>
        <p:spPr>
          <a:xfrm>
            <a:off x="250860" y="962434"/>
            <a:ext cx="8820900" cy="788400"/>
          </a:xfrm>
          <a:prstGeom prst="rect">
            <a:avLst/>
          </a:prstGeom>
          <a:noFill/>
          <a:ln>
            <a:noFill/>
          </a:ln>
        </p:spPr>
        <p:txBody>
          <a:bodyPr spcFirstLastPara="1" wrap="square" lIns="68575" tIns="34275" rIns="68575" bIns="34275" anchor="ctr" anchorCtr="0">
            <a:normAutofit/>
          </a:bodyPr>
          <a:lstStyle/>
          <a:p>
            <a:pPr>
              <a:lnSpc>
                <a:spcPct val="90000"/>
              </a:lnSpc>
              <a:buClr>
                <a:schemeClr val="dk1"/>
              </a:buClr>
              <a:buSzPts val="2300"/>
            </a:pPr>
            <a:r>
              <a:rPr lang="en" dirty="0">
                <a:solidFill>
                  <a:schemeClr val="dk1"/>
                </a:solidFill>
                <a:latin typeface="Avenir"/>
                <a:ea typeface="Avenir"/>
                <a:cs typeface="Avenir"/>
                <a:sym typeface="Avenir"/>
              </a:rPr>
              <a:t>Interviews </a:t>
            </a:r>
            <a:r>
              <a:rPr lang="en" dirty="0" err="1">
                <a:solidFill>
                  <a:schemeClr val="dk1"/>
                </a:solidFill>
                <a:latin typeface="Avenir"/>
                <a:ea typeface="Avenir"/>
                <a:cs typeface="Avenir"/>
                <a:sym typeface="Avenir"/>
              </a:rPr>
              <a:t>mit</a:t>
            </a:r>
            <a:r>
              <a:rPr lang="en" dirty="0">
                <a:solidFill>
                  <a:schemeClr val="dk1"/>
                </a:solidFill>
                <a:latin typeface="Avenir"/>
                <a:ea typeface="Avenir"/>
                <a:cs typeface="Avenir"/>
                <a:sym typeface="Avenir"/>
              </a:rPr>
              <a:t> der </a:t>
            </a:r>
            <a:r>
              <a:rPr lang="en" dirty="0" err="1">
                <a:solidFill>
                  <a:schemeClr val="dk1"/>
                </a:solidFill>
                <a:latin typeface="Avenir"/>
                <a:ea typeface="Avenir"/>
                <a:cs typeface="Avenir"/>
                <a:sym typeface="Avenir"/>
              </a:rPr>
              <a:t>Wirtschaftselite</a:t>
            </a:r>
            <a:endParaRPr dirty="0">
              <a:solidFill>
                <a:schemeClr val="dk1"/>
              </a:solidFill>
              <a:latin typeface="Avenir"/>
              <a:ea typeface="Avenir"/>
              <a:cs typeface="Avenir"/>
              <a:sym typeface="Avenir"/>
            </a:endParaRPr>
          </a:p>
        </p:txBody>
      </p:sp>
      <p:sp>
        <p:nvSpPr>
          <p:cNvPr id="6" name="Google Shape;375;p54">
            <a:extLst>
              <a:ext uri="{FF2B5EF4-FFF2-40B4-BE49-F238E27FC236}">
                <a16:creationId xmlns:a16="http://schemas.microsoft.com/office/drawing/2014/main" id="{9E666E8A-AD53-1337-DD26-CFD54F5F6C94}"/>
              </a:ext>
            </a:extLst>
          </p:cNvPr>
          <p:cNvSpPr txBox="1"/>
          <p:nvPr/>
        </p:nvSpPr>
        <p:spPr>
          <a:xfrm>
            <a:off x="250850" y="1602501"/>
            <a:ext cx="8331000" cy="3839400"/>
          </a:xfrm>
          <a:prstGeom prst="rect">
            <a:avLst/>
          </a:prstGeom>
          <a:noFill/>
          <a:ln>
            <a:noFill/>
          </a:ln>
        </p:spPr>
        <p:txBody>
          <a:bodyPr spcFirstLastPara="1" wrap="square" lIns="68575" tIns="34275" rIns="68575" bIns="34275" anchor="t" anchorCtr="0">
            <a:normAutofit/>
          </a:bodyPr>
          <a:lstStyle/>
          <a:p>
            <a:pPr marL="457200" indent="-323850">
              <a:lnSpc>
                <a:spcPct val="90000"/>
              </a:lnSpc>
              <a:spcAft>
                <a:spcPts val="1200"/>
              </a:spcAft>
              <a:buClr>
                <a:schemeClr val="dk1"/>
              </a:buClr>
              <a:buSzPts val="1500"/>
              <a:buFont typeface="Avenir"/>
              <a:buChar char="●"/>
            </a:pPr>
            <a:r>
              <a:rPr lang="en" dirty="0">
                <a:solidFill>
                  <a:schemeClr val="dk1"/>
                </a:solidFill>
                <a:latin typeface="Avenir Book" panose="02000503020000020003" pitchFamily="2" charset="0"/>
                <a:ea typeface="Avenir"/>
                <a:cs typeface="Avenir"/>
                <a:sym typeface="Avenir"/>
              </a:rPr>
              <a:t>2019 bis 2023</a:t>
            </a:r>
            <a:endParaRPr dirty="0">
              <a:solidFill>
                <a:schemeClr val="dk1"/>
              </a:solidFill>
              <a:latin typeface="Avenir Book" panose="02000503020000020003" pitchFamily="2" charset="0"/>
              <a:ea typeface="Avenir"/>
              <a:cs typeface="Avenir"/>
              <a:sym typeface="Avenir"/>
            </a:endParaRPr>
          </a:p>
          <a:p>
            <a:pPr marL="457200" indent="-323850">
              <a:lnSpc>
                <a:spcPct val="90000"/>
              </a:lnSpc>
              <a:spcAft>
                <a:spcPts val="1200"/>
              </a:spcAft>
              <a:buClr>
                <a:schemeClr val="dk1"/>
              </a:buClr>
              <a:buSzPts val="1500"/>
              <a:buFont typeface="Avenir"/>
              <a:buChar char="●"/>
            </a:pPr>
            <a:r>
              <a:rPr lang="en" dirty="0">
                <a:solidFill>
                  <a:schemeClr val="dk1"/>
                </a:solidFill>
                <a:latin typeface="Avenir Book" panose="02000503020000020003" pitchFamily="2" charset="0"/>
                <a:ea typeface="Avenir"/>
                <a:cs typeface="Avenir"/>
                <a:sym typeface="Avenir"/>
              </a:rPr>
              <a:t>38 semi-</a:t>
            </a:r>
            <a:r>
              <a:rPr lang="en" dirty="0" err="1">
                <a:solidFill>
                  <a:schemeClr val="dk1"/>
                </a:solidFill>
                <a:latin typeface="Avenir Book" panose="02000503020000020003" pitchFamily="2" charset="0"/>
                <a:ea typeface="Avenir"/>
                <a:cs typeface="Avenir"/>
                <a:sym typeface="Avenir"/>
              </a:rPr>
              <a:t>strukturierte</a:t>
            </a:r>
            <a:r>
              <a:rPr lang="en" dirty="0">
                <a:solidFill>
                  <a:schemeClr val="dk1"/>
                </a:solidFill>
                <a:latin typeface="Avenir Book" panose="02000503020000020003" pitchFamily="2" charset="0"/>
                <a:ea typeface="Avenir"/>
                <a:cs typeface="Avenir"/>
                <a:sym typeface="Avenir"/>
              </a:rPr>
              <a:t> Interviews + </a:t>
            </a:r>
            <a:r>
              <a:rPr lang="en" dirty="0" err="1">
                <a:solidFill>
                  <a:schemeClr val="dk1"/>
                </a:solidFill>
                <a:latin typeface="Avenir Book" panose="02000503020000020003" pitchFamily="2" charset="0"/>
                <a:ea typeface="Avenir"/>
                <a:cs typeface="Avenir"/>
                <a:sym typeface="Avenir"/>
              </a:rPr>
              <a:t>Umfrage</a:t>
            </a:r>
            <a:endParaRPr dirty="0">
              <a:solidFill>
                <a:schemeClr val="dk1"/>
              </a:solidFill>
              <a:latin typeface="Avenir Book" panose="02000503020000020003" pitchFamily="2" charset="0"/>
              <a:ea typeface="Avenir"/>
              <a:cs typeface="Avenir"/>
              <a:sym typeface="Avenir"/>
            </a:endParaRPr>
          </a:p>
          <a:p>
            <a:pPr marL="457200" indent="-323850">
              <a:lnSpc>
                <a:spcPct val="90000"/>
              </a:lnSpc>
              <a:spcAft>
                <a:spcPts val="1200"/>
              </a:spcAft>
              <a:buClr>
                <a:schemeClr val="dk1"/>
              </a:buClr>
              <a:buSzPts val="1500"/>
              <a:buFont typeface="Avenir"/>
              <a:buChar char="●"/>
            </a:pPr>
            <a:r>
              <a:rPr lang="en" dirty="0" err="1">
                <a:solidFill>
                  <a:schemeClr val="dk1"/>
                </a:solidFill>
                <a:latin typeface="Avenir Book" panose="02000503020000020003" pitchFamily="2" charset="0"/>
                <a:ea typeface="Avenir"/>
                <a:cs typeface="Avenir"/>
                <a:sym typeface="Avenir"/>
              </a:rPr>
              <a:t>Im</a:t>
            </a:r>
            <a:r>
              <a:rPr lang="en" dirty="0">
                <a:solidFill>
                  <a:schemeClr val="dk1"/>
                </a:solidFill>
                <a:latin typeface="Avenir Book" panose="02000503020000020003" pitchFamily="2" charset="0"/>
                <a:ea typeface="Avenir"/>
                <a:cs typeface="Avenir"/>
                <a:sym typeface="Avenir"/>
              </a:rPr>
              <a:t> </a:t>
            </a:r>
            <a:r>
              <a:rPr lang="en" dirty="0" err="1">
                <a:solidFill>
                  <a:schemeClr val="dk1"/>
                </a:solidFill>
                <a:latin typeface="Avenir Book" panose="02000503020000020003" pitchFamily="2" charset="0"/>
                <a:ea typeface="Avenir"/>
                <a:cs typeface="Avenir"/>
                <a:sym typeface="Avenir"/>
              </a:rPr>
              <a:t>Schnitt</a:t>
            </a:r>
            <a:r>
              <a:rPr lang="en" dirty="0">
                <a:solidFill>
                  <a:schemeClr val="dk1"/>
                </a:solidFill>
                <a:latin typeface="Avenir Book" panose="02000503020000020003" pitchFamily="2" charset="0"/>
                <a:ea typeface="Avenir"/>
                <a:cs typeface="Avenir"/>
                <a:sym typeface="Avenir"/>
              </a:rPr>
              <a:t> 40 </a:t>
            </a:r>
            <a:r>
              <a:rPr lang="en" dirty="0" err="1">
                <a:solidFill>
                  <a:schemeClr val="dk1"/>
                </a:solidFill>
                <a:latin typeface="Avenir Book" panose="02000503020000020003" pitchFamily="2" charset="0"/>
                <a:ea typeface="Avenir"/>
                <a:cs typeface="Avenir"/>
                <a:sym typeface="Avenir"/>
              </a:rPr>
              <a:t>Minuten</a:t>
            </a:r>
            <a:endParaRPr dirty="0">
              <a:solidFill>
                <a:schemeClr val="dk1"/>
              </a:solidFill>
              <a:latin typeface="Avenir Book" panose="02000503020000020003" pitchFamily="2" charset="0"/>
              <a:ea typeface="Avenir"/>
              <a:cs typeface="Avenir"/>
              <a:sym typeface="Avenir"/>
            </a:endParaRPr>
          </a:p>
          <a:p>
            <a:pPr marL="457200" indent="-323850">
              <a:lnSpc>
                <a:spcPct val="90000"/>
              </a:lnSpc>
              <a:spcAft>
                <a:spcPts val="1200"/>
              </a:spcAft>
              <a:buClr>
                <a:schemeClr val="dk1"/>
              </a:buClr>
              <a:buSzPts val="1500"/>
              <a:buFont typeface="Avenir"/>
              <a:buChar char="●"/>
            </a:pPr>
            <a:r>
              <a:rPr lang="en" dirty="0" err="1">
                <a:solidFill>
                  <a:schemeClr val="dk1"/>
                </a:solidFill>
                <a:latin typeface="Avenir Book" panose="02000503020000020003" pitchFamily="2" charset="0"/>
                <a:ea typeface="Avenir"/>
                <a:cs typeface="Avenir"/>
                <a:sym typeface="Avenir"/>
              </a:rPr>
              <a:t>Themen</a:t>
            </a:r>
            <a:r>
              <a:rPr lang="en" dirty="0">
                <a:solidFill>
                  <a:schemeClr val="dk1"/>
                </a:solidFill>
                <a:latin typeface="Avenir Book" panose="02000503020000020003" pitchFamily="2" charset="0"/>
                <a:ea typeface="Avenir"/>
                <a:cs typeface="Avenir"/>
                <a:sym typeface="Avenir"/>
              </a:rPr>
              <a:t>: </a:t>
            </a:r>
            <a:r>
              <a:rPr lang="en" b="1" dirty="0" err="1">
                <a:solidFill>
                  <a:srgbClr val="FF632E"/>
                </a:solidFill>
                <a:latin typeface="Avenir Book" panose="02000503020000020003" pitchFamily="2" charset="0"/>
                <a:ea typeface="Avenir"/>
                <a:cs typeface="Avenir"/>
                <a:sym typeface="Avenir"/>
              </a:rPr>
              <a:t>Ungleichheit</a:t>
            </a:r>
            <a:r>
              <a:rPr lang="en" b="1" dirty="0">
                <a:solidFill>
                  <a:srgbClr val="FF632E"/>
                </a:solidFill>
                <a:latin typeface="Avenir Book" panose="02000503020000020003" pitchFamily="2" charset="0"/>
                <a:ea typeface="Avenir"/>
                <a:cs typeface="Avenir"/>
                <a:sym typeface="Avenir"/>
              </a:rPr>
              <a:t>, </a:t>
            </a:r>
            <a:r>
              <a:rPr lang="en" b="1" dirty="0" err="1">
                <a:solidFill>
                  <a:srgbClr val="FF632E"/>
                </a:solidFill>
                <a:latin typeface="Avenir Book" panose="02000503020000020003" pitchFamily="2" charset="0"/>
                <a:ea typeface="Avenir"/>
                <a:cs typeface="Avenir"/>
                <a:sym typeface="Avenir"/>
              </a:rPr>
              <a:t>Staat</a:t>
            </a:r>
            <a:r>
              <a:rPr lang="en" b="1" dirty="0">
                <a:solidFill>
                  <a:srgbClr val="FF632E"/>
                </a:solidFill>
                <a:latin typeface="Avenir Book" panose="02000503020000020003" pitchFamily="2" charset="0"/>
                <a:ea typeface="Avenir"/>
                <a:cs typeface="Avenir"/>
                <a:sym typeface="Avenir"/>
              </a:rPr>
              <a:t>, </a:t>
            </a:r>
            <a:r>
              <a:rPr lang="en" b="1" dirty="0" err="1">
                <a:solidFill>
                  <a:srgbClr val="FF632E"/>
                </a:solidFill>
                <a:latin typeface="Avenir Book" panose="02000503020000020003" pitchFamily="2" charset="0"/>
                <a:ea typeface="Avenir"/>
                <a:cs typeface="Avenir"/>
                <a:sym typeface="Avenir"/>
              </a:rPr>
              <a:t>Steuern</a:t>
            </a:r>
            <a:r>
              <a:rPr lang="en" b="1" dirty="0">
                <a:solidFill>
                  <a:srgbClr val="FF632E"/>
                </a:solidFill>
                <a:latin typeface="Avenir Book" panose="02000503020000020003" pitchFamily="2" charset="0"/>
                <a:ea typeface="Avenir"/>
                <a:cs typeface="Avenir"/>
                <a:sym typeface="Avenir"/>
              </a:rPr>
              <a:t>, </a:t>
            </a:r>
            <a:r>
              <a:rPr lang="en" b="1" dirty="0" err="1">
                <a:solidFill>
                  <a:srgbClr val="FF632E"/>
                </a:solidFill>
                <a:latin typeface="Avenir Book" panose="02000503020000020003" pitchFamily="2" charset="0"/>
                <a:ea typeface="Avenir"/>
                <a:cs typeface="Avenir"/>
                <a:sym typeface="Avenir"/>
              </a:rPr>
              <a:t>Erbschaftsteuer</a:t>
            </a:r>
            <a:endParaRPr b="1" dirty="0">
              <a:solidFill>
                <a:srgbClr val="FF632E"/>
              </a:solidFill>
              <a:latin typeface="Avenir Book" panose="02000503020000020003" pitchFamily="2" charset="0"/>
              <a:ea typeface="Avenir"/>
              <a:cs typeface="Avenir"/>
              <a:sym typeface="Avenir"/>
            </a:endParaRPr>
          </a:p>
          <a:p>
            <a:pPr marL="457200" indent="-323850">
              <a:lnSpc>
                <a:spcPct val="90000"/>
              </a:lnSpc>
              <a:spcAft>
                <a:spcPts val="1200"/>
              </a:spcAft>
              <a:buClr>
                <a:schemeClr val="dk1"/>
              </a:buClr>
              <a:buSzPts val="1500"/>
              <a:buFont typeface="Avenir"/>
              <a:buChar char="●"/>
            </a:pPr>
            <a:r>
              <a:rPr lang="en" dirty="0" err="1">
                <a:solidFill>
                  <a:schemeClr val="dk1"/>
                </a:solidFill>
                <a:latin typeface="Avenir Book" panose="02000503020000020003" pitchFamily="2" charset="0"/>
                <a:ea typeface="Avenir"/>
                <a:cs typeface="Avenir"/>
                <a:sym typeface="Avenir"/>
              </a:rPr>
              <a:t>Drei</a:t>
            </a:r>
            <a:r>
              <a:rPr lang="en" dirty="0">
                <a:solidFill>
                  <a:schemeClr val="dk1"/>
                </a:solidFill>
                <a:latin typeface="Avenir Book" panose="02000503020000020003" pitchFamily="2" charset="0"/>
                <a:ea typeface="Avenir"/>
                <a:cs typeface="Avenir"/>
                <a:sym typeface="Avenir"/>
              </a:rPr>
              <a:t> Gruppen: contra (19), pro (11), </a:t>
            </a:r>
            <a:r>
              <a:rPr lang="en" dirty="0" err="1">
                <a:solidFill>
                  <a:schemeClr val="dk1"/>
                </a:solidFill>
                <a:latin typeface="Avenir Book" panose="02000503020000020003" pitchFamily="2" charset="0"/>
                <a:ea typeface="Avenir"/>
                <a:cs typeface="Avenir"/>
                <a:sym typeface="Avenir"/>
              </a:rPr>
              <a:t>unentschieden</a:t>
            </a:r>
            <a:r>
              <a:rPr lang="en" dirty="0">
                <a:solidFill>
                  <a:schemeClr val="dk1"/>
                </a:solidFill>
                <a:latin typeface="Avenir Book" panose="02000503020000020003" pitchFamily="2" charset="0"/>
                <a:ea typeface="Avenir"/>
                <a:cs typeface="Avenir"/>
                <a:sym typeface="Avenir"/>
              </a:rPr>
              <a:t> (8)</a:t>
            </a:r>
            <a:endParaRPr dirty="0">
              <a:solidFill>
                <a:schemeClr val="dk1"/>
              </a:solidFill>
              <a:latin typeface="Avenir Book" panose="02000503020000020003" pitchFamily="2" charset="0"/>
              <a:ea typeface="Avenir"/>
              <a:cs typeface="Avenir"/>
              <a:sym typeface="Avenir"/>
            </a:endParaRPr>
          </a:p>
          <a:p>
            <a:pPr marL="0" lvl="1">
              <a:lnSpc>
                <a:spcPct val="90000"/>
              </a:lnSpc>
              <a:buClr>
                <a:schemeClr val="dk1"/>
              </a:buClr>
              <a:buSzPts val="1500"/>
            </a:pPr>
            <a:endParaRPr sz="1500" dirty="0">
              <a:solidFill>
                <a:schemeClr val="dk1"/>
              </a:solidFill>
              <a:latin typeface="Avenir"/>
              <a:ea typeface="Avenir"/>
              <a:cs typeface="Avenir"/>
              <a:sym typeface="Avenir"/>
            </a:endParaRPr>
          </a:p>
          <a:p>
            <a:pPr marL="342900" lvl="1">
              <a:lnSpc>
                <a:spcPct val="90000"/>
              </a:lnSpc>
              <a:spcBef>
                <a:spcPts val="400"/>
              </a:spcBef>
              <a:buClr>
                <a:schemeClr val="dk1"/>
              </a:buClr>
              <a:buSzPts val="1500"/>
            </a:pPr>
            <a:endParaRPr sz="1500" dirty="0">
              <a:solidFill>
                <a:schemeClr val="dk1"/>
              </a:solidFill>
              <a:latin typeface="Avenir"/>
              <a:ea typeface="Avenir"/>
              <a:cs typeface="Avenir"/>
              <a:sym typeface="Avenir"/>
            </a:endParaRPr>
          </a:p>
          <a:p>
            <a:pPr>
              <a:lnSpc>
                <a:spcPct val="90000"/>
              </a:lnSpc>
              <a:spcBef>
                <a:spcPts val="800"/>
              </a:spcBef>
              <a:buClr>
                <a:schemeClr val="dk1"/>
              </a:buClr>
              <a:buSzPts val="1500"/>
            </a:pPr>
            <a:endParaRPr sz="1500" dirty="0">
              <a:solidFill>
                <a:schemeClr val="dk1"/>
              </a:solidFill>
              <a:latin typeface="Avenir"/>
              <a:ea typeface="Avenir"/>
              <a:cs typeface="Avenir"/>
              <a:sym typeface="Avenir"/>
            </a:endParaRPr>
          </a:p>
          <a:p>
            <a:pPr>
              <a:lnSpc>
                <a:spcPct val="90000"/>
              </a:lnSpc>
              <a:spcBef>
                <a:spcPts val="800"/>
              </a:spcBef>
              <a:buClr>
                <a:schemeClr val="dk1"/>
              </a:buClr>
              <a:buSzPts val="1500"/>
            </a:pPr>
            <a:endParaRPr sz="1500" dirty="0">
              <a:solidFill>
                <a:schemeClr val="dk1"/>
              </a:solidFill>
              <a:latin typeface="Avenir"/>
              <a:ea typeface="Avenir"/>
              <a:cs typeface="Avenir"/>
              <a:sym typeface="Avenir"/>
            </a:endParaRPr>
          </a:p>
          <a:p>
            <a:pPr>
              <a:lnSpc>
                <a:spcPct val="90000"/>
              </a:lnSpc>
              <a:spcBef>
                <a:spcPts val="800"/>
              </a:spcBef>
              <a:buClr>
                <a:schemeClr val="dk1"/>
              </a:buClr>
              <a:buSzPts val="1500"/>
            </a:pPr>
            <a:endParaRPr sz="1500" dirty="0">
              <a:solidFill>
                <a:schemeClr val="dk1"/>
              </a:solidFill>
              <a:latin typeface="Avenir"/>
              <a:ea typeface="Avenir"/>
              <a:cs typeface="Avenir"/>
              <a:sym typeface="Avenir"/>
            </a:endParaRPr>
          </a:p>
        </p:txBody>
      </p:sp>
      <p:sp>
        <p:nvSpPr>
          <p:cNvPr id="7" name="Textfeld 6">
            <a:extLst>
              <a:ext uri="{FF2B5EF4-FFF2-40B4-BE49-F238E27FC236}">
                <a16:creationId xmlns:a16="http://schemas.microsoft.com/office/drawing/2014/main" id="{CF66B928-E64C-3A9B-FCC1-45758DA1794F}"/>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2" name="Google Shape;382;p55"/>
          <p:cNvPicPr preferRelativeResize="0"/>
          <p:nvPr/>
        </p:nvPicPr>
        <p:blipFill>
          <a:blip r:embed="rId3">
            <a:alphaModFix/>
          </a:blip>
          <a:stretch>
            <a:fillRect/>
          </a:stretch>
        </p:blipFill>
        <p:spPr>
          <a:xfrm>
            <a:off x="3504875" y="1390732"/>
            <a:ext cx="5006866" cy="3755149"/>
          </a:xfrm>
          <a:prstGeom prst="rect">
            <a:avLst/>
          </a:prstGeom>
          <a:noFill/>
          <a:ln>
            <a:noFill/>
          </a:ln>
        </p:spPr>
      </p:pic>
      <p:pic>
        <p:nvPicPr>
          <p:cNvPr id="383" name="Google Shape;383;p55"/>
          <p:cNvPicPr preferRelativeResize="0"/>
          <p:nvPr/>
        </p:nvPicPr>
        <p:blipFill>
          <a:blip r:embed="rId4">
            <a:alphaModFix/>
          </a:blip>
          <a:stretch>
            <a:fillRect/>
          </a:stretch>
        </p:blipFill>
        <p:spPr>
          <a:xfrm>
            <a:off x="536119" y="1390732"/>
            <a:ext cx="2816356" cy="3755149"/>
          </a:xfrm>
          <a:prstGeom prst="rect">
            <a:avLst/>
          </a:prstGeom>
          <a:noFill/>
          <a:ln>
            <a:noFill/>
          </a:ln>
        </p:spPr>
      </p:pic>
      <p:sp>
        <p:nvSpPr>
          <p:cNvPr id="3" name="Google Shape;380;p55">
            <a:extLst>
              <a:ext uri="{FF2B5EF4-FFF2-40B4-BE49-F238E27FC236}">
                <a16:creationId xmlns:a16="http://schemas.microsoft.com/office/drawing/2014/main" id="{572168F4-7DFF-8C12-A9CD-A70BF7022D4B}"/>
              </a:ext>
            </a:extLst>
          </p:cNvPr>
          <p:cNvSpPr txBox="1">
            <a:spLocks/>
          </p:cNvSpPr>
          <p:nvPr/>
        </p:nvSpPr>
        <p:spPr>
          <a:xfrm>
            <a:off x="6440194" y="5680903"/>
            <a:ext cx="2057400" cy="273900"/>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48</a:t>
            </a:fld>
            <a:endParaRPr lang="en" dirty="0"/>
          </a:p>
        </p:txBody>
      </p:sp>
      <p:sp>
        <p:nvSpPr>
          <p:cNvPr id="5" name="Textfeld 4">
            <a:extLst>
              <a:ext uri="{FF2B5EF4-FFF2-40B4-BE49-F238E27FC236}">
                <a16:creationId xmlns:a16="http://schemas.microsoft.com/office/drawing/2014/main" id="{37E201F7-90C2-64FB-08FD-B13DE5584A94}"/>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90" name="Google Shape;390;p56"/>
          <p:cNvPicPr preferRelativeResize="0"/>
          <p:nvPr/>
        </p:nvPicPr>
        <p:blipFill rotWithShape="1">
          <a:blip r:embed="rId3">
            <a:alphaModFix/>
          </a:blip>
          <a:srcRect l="-21418" r="23302"/>
          <a:stretch/>
        </p:blipFill>
        <p:spPr>
          <a:xfrm>
            <a:off x="2120251" y="1390756"/>
            <a:ext cx="4045801" cy="3755100"/>
          </a:xfrm>
          <a:prstGeom prst="rect">
            <a:avLst/>
          </a:prstGeom>
          <a:noFill/>
          <a:ln>
            <a:noFill/>
          </a:ln>
        </p:spPr>
      </p:pic>
      <p:pic>
        <p:nvPicPr>
          <p:cNvPr id="391" name="Google Shape;391;p56"/>
          <p:cNvPicPr preferRelativeResize="0"/>
          <p:nvPr/>
        </p:nvPicPr>
        <p:blipFill>
          <a:blip r:embed="rId4">
            <a:alphaModFix/>
          </a:blip>
          <a:stretch>
            <a:fillRect/>
          </a:stretch>
        </p:blipFill>
        <p:spPr>
          <a:xfrm>
            <a:off x="6218750" y="1390731"/>
            <a:ext cx="2816350" cy="3755126"/>
          </a:xfrm>
          <a:prstGeom prst="rect">
            <a:avLst/>
          </a:prstGeom>
          <a:noFill/>
          <a:ln>
            <a:noFill/>
          </a:ln>
        </p:spPr>
      </p:pic>
      <p:pic>
        <p:nvPicPr>
          <p:cNvPr id="392" name="Google Shape;392;p56"/>
          <p:cNvPicPr preferRelativeResize="0"/>
          <p:nvPr/>
        </p:nvPicPr>
        <p:blipFill>
          <a:blip r:embed="rId5">
            <a:alphaModFix/>
          </a:blip>
          <a:stretch>
            <a:fillRect/>
          </a:stretch>
        </p:blipFill>
        <p:spPr>
          <a:xfrm>
            <a:off x="110825" y="1390756"/>
            <a:ext cx="2816350" cy="3755100"/>
          </a:xfrm>
          <a:prstGeom prst="rect">
            <a:avLst/>
          </a:prstGeom>
          <a:noFill/>
          <a:ln>
            <a:noFill/>
          </a:ln>
        </p:spPr>
      </p:pic>
      <p:sp>
        <p:nvSpPr>
          <p:cNvPr id="3" name="Google Shape;388;p56">
            <a:extLst>
              <a:ext uri="{FF2B5EF4-FFF2-40B4-BE49-F238E27FC236}">
                <a16:creationId xmlns:a16="http://schemas.microsoft.com/office/drawing/2014/main" id="{EE22D660-27BF-E718-1FF1-0D5DB2ACF7E8}"/>
              </a:ext>
            </a:extLst>
          </p:cNvPr>
          <p:cNvSpPr txBox="1">
            <a:spLocks noGrp="1"/>
          </p:cNvSpPr>
          <p:nvPr>
            <p:ph type="sldNum" idx="12"/>
          </p:nvPr>
        </p:nvSpPr>
        <p:spPr>
          <a:xfrm>
            <a:off x="6440194" y="5680901"/>
            <a:ext cx="2057400" cy="273900"/>
          </a:xfrm>
          <a:prstGeom prst="rect">
            <a:avLst/>
          </a:prstGeom>
          <a:noFill/>
          <a:ln>
            <a:noFill/>
          </a:ln>
        </p:spPr>
        <p:txBody>
          <a:bodyPr spcFirstLastPara="1" vert="horz" wrap="square" lIns="68575" tIns="34275" rIns="68575" bIns="34275" rtlCol="0" anchor="ctr" anchorCtr="0">
            <a:noAutofit/>
          </a:bodyPr>
          <a:lstStyle/>
          <a:p>
            <a:fld id="{00000000-1234-1234-1234-123412341234}" type="slidenum">
              <a:rPr lang="en"/>
              <a:pPr/>
              <a:t>49</a:t>
            </a:fld>
            <a:endParaRPr dirty="0"/>
          </a:p>
        </p:txBody>
      </p:sp>
      <p:sp>
        <p:nvSpPr>
          <p:cNvPr id="5" name="Textfeld 4">
            <a:extLst>
              <a:ext uri="{FF2B5EF4-FFF2-40B4-BE49-F238E27FC236}">
                <a16:creationId xmlns:a16="http://schemas.microsoft.com/office/drawing/2014/main" id="{531824E3-1159-7974-8CFA-28E19103048B}"/>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47C34-96DA-77E6-4A55-5469B024BE2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4E32BC3-C353-1540-6BCC-9EB5E6696352}"/>
              </a:ext>
            </a:extLst>
          </p:cNvPr>
          <p:cNvSpPr>
            <a:spLocks noGrp="1"/>
          </p:cNvSpPr>
          <p:nvPr>
            <p:ph idx="1"/>
          </p:nvPr>
        </p:nvSpPr>
        <p:spPr/>
        <p:txBody>
          <a:bodyPr/>
          <a:lstStyle/>
          <a:p>
            <a:endParaRPr lang="de-DE" dirty="0"/>
          </a:p>
        </p:txBody>
      </p:sp>
      <p:pic>
        <p:nvPicPr>
          <p:cNvPr id="4098" name="Picture 2">
            <a:extLst>
              <a:ext uri="{FF2B5EF4-FFF2-40B4-BE49-F238E27FC236}">
                <a16:creationId xmlns:a16="http://schemas.microsoft.com/office/drawing/2014/main" id="{2F020E0A-CF3E-1EB9-D69B-D681C7D01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2451535B-C5A7-9DFE-CEE6-060273CE844A}"/>
              </a:ext>
            </a:extLst>
          </p:cNvPr>
          <p:cNvSpPr>
            <a:spLocks noGrp="1"/>
          </p:cNvSpPr>
          <p:nvPr>
            <p:ph type="sldNum" sz="quarter" idx="12"/>
          </p:nvPr>
        </p:nvSpPr>
        <p:spPr/>
        <p:txBody>
          <a:bodyPr/>
          <a:lstStyle/>
          <a:p>
            <a:fld id="{B7C2DEF3-E1FD-5D4D-9F1F-FDE0EB2664A4}" type="slidenum">
              <a:rPr lang="de-DE" smtClean="0"/>
              <a:t>5</a:t>
            </a:fld>
            <a:endParaRPr lang="de-DE"/>
          </a:p>
        </p:txBody>
      </p:sp>
    </p:spTree>
    <p:extLst>
      <p:ext uri="{BB962C8B-B14F-4D97-AF65-F5344CB8AC3E}">
        <p14:creationId xmlns:p14="http://schemas.microsoft.com/office/powerpoint/2010/main" val="3684409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9" name="Google Shape;399;p57"/>
          <p:cNvPicPr preferRelativeResize="0"/>
          <p:nvPr/>
        </p:nvPicPr>
        <p:blipFill>
          <a:blip r:embed="rId3">
            <a:alphaModFix/>
          </a:blip>
          <a:stretch>
            <a:fillRect/>
          </a:stretch>
        </p:blipFill>
        <p:spPr>
          <a:xfrm>
            <a:off x="4474575" y="1390740"/>
            <a:ext cx="2816350" cy="3755144"/>
          </a:xfrm>
          <a:prstGeom prst="rect">
            <a:avLst/>
          </a:prstGeom>
          <a:noFill/>
          <a:ln>
            <a:noFill/>
          </a:ln>
        </p:spPr>
      </p:pic>
      <p:pic>
        <p:nvPicPr>
          <p:cNvPr id="400" name="Google Shape;400;p57"/>
          <p:cNvPicPr preferRelativeResize="0"/>
          <p:nvPr/>
        </p:nvPicPr>
        <p:blipFill>
          <a:blip r:embed="rId4">
            <a:alphaModFix/>
          </a:blip>
          <a:stretch>
            <a:fillRect/>
          </a:stretch>
        </p:blipFill>
        <p:spPr>
          <a:xfrm>
            <a:off x="1535050" y="1390737"/>
            <a:ext cx="2816350" cy="3755144"/>
          </a:xfrm>
          <a:prstGeom prst="rect">
            <a:avLst/>
          </a:prstGeom>
          <a:noFill/>
          <a:ln>
            <a:noFill/>
          </a:ln>
        </p:spPr>
      </p:pic>
      <p:sp>
        <p:nvSpPr>
          <p:cNvPr id="3" name="Google Shape;397;p57">
            <a:extLst>
              <a:ext uri="{FF2B5EF4-FFF2-40B4-BE49-F238E27FC236}">
                <a16:creationId xmlns:a16="http://schemas.microsoft.com/office/drawing/2014/main" id="{3A216045-AE17-E846-DBDD-515D602D6369}"/>
              </a:ext>
            </a:extLst>
          </p:cNvPr>
          <p:cNvSpPr txBox="1">
            <a:spLocks/>
          </p:cNvSpPr>
          <p:nvPr/>
        </p:nvSpPr>
        <p:spPr>
          <a:xfrm>
            <a:off x="6440194" y="5680903"/>
            <a:ext cx="2057400" cy="273900"/>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50</a:t>
            </a:fld>
            <a:endParaRPr lang="en"/>
          </a:p>
        </p:txBody>
      </p:sp>
      <p:sp>
        <p:nvSpPr>
          <p:cNvPr id="5" name="Textfeld 4">
            <a:extLst>
              <a:ext uri="{FF2B5EF4-FFF2-40B4-BE49-F238E27FC236}">
                <a16:creationId xmlns:a16="http://schemas.microsoft.com/office/drawing/2014/main" id="{E57C2DEF-E704-186D-E415-272CC6823AEC}"/>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7" name="Google Shape;407;p58"/>
          <p:cNvPicPr preferRelativeResize="0"/>
          <p:nvPr/>
        </p:nvPicPr>
        <p:blipFill>
          <a:blip r:embed="rId3">
            <a:alphaModFix/>
          </a:blip>
          <a:stretch>
            <a:fillRect/>
          </a:stretch>
        </p:blipFill>
        <p:spPr>
          <a:xfrm>
            <a:off x="4775152" y="1791518"/>
            <a:ext cx="2515774" cy="3354353"/>
          </a:xfrm>
          <a:prstGeom prst="rect">
            <a:avLst/>
          </a:prstGeom>
          <a:noFill/>
          <a:ln>
            <a:noFill/>
          </a:ln>
        </p:spPr>
      </p:pic>
      <p:pic>
        <p:nvPicPr>
          <p:cNvPr id="408" name="Google Shape;408;p58"/>
          <p:cNvPicPr preferRelativeResize="0"/>
          <p:nvPr/>
        </p:nvPicPr>
        <p:blipFill>
          <a:blip r:embed="rId4">
            <a:alphaModFix/>
          </a:blip>
          <a:stretch>
            <a:fillRect/>
          </a:stretch>
        </p:blipFill>
        <p:spPr>
          <a:xfrm>
            <a:off x="4221193" y="1390731"/>
            <a:ext cx="3762483" cy="3755150"/>
          </a:xfrm>
          <a:prstGeom prst="rect">
            <a:avLst/>
          </a:prstGeom>
          <a:noFill/>
          <a:ln>
            <a:noFill/>
          </a:ln>
        </p:spPr>
      </p:pic>
      <p:pic>
        <p:nvPicPr>
          <p:cNvPr id="409" name="Google Shape;409;p58"/>
          <p:cNvPicPr preferRelativeResize="0"/>
          <p:nvPr/>
        </p:nvPicPr>
        <p:blipFill>
          <a:blip r:embed="rId5">
            <a:alphaModFix/>
          </a:blip>
          <a:stretch>
            <a:fillRect/>
          </a:stretch>
        </p:blipFill>
        <p:spPr>
          <a:xfrm>
            <a:off x="1262901" y="1390740"/>
            <a:ext cx="2816350" cy="3755144"/>
          </a:xfrm>
          <a:prstGeom prst="rect">
            <a:avLst/>
          </a:prstGeom>
          <a:noFill/>
          <a:ln>
            <a:noFill/>
          </a:ln>
        </p:spPr>
      </p:pic>
      <p:sp>
        <p:nvSpPr>
          <p:cNvPr id="3" name="Google Shape;405;p58">
            <a:extLst>
              <a:ext uri="{FF2B5EF4-FFF2-40B4-BE49-F238E27FC236}">
                <a16:creationId xmlns:a16="http://schemas.microsoft.com/office/drawing/2014/main" id="{F0073963-5A46-48A0-D07C-C73239219C60}"/>
              </a:ext>
            </a:extLst>
          </p:cNvPr>
          <p:cNvSpPr txBox="1">
            <a:spLocks noGrp="1"/>
          </p:cNvSpPr>
          <p:nvPr>
            <p:ph type="sldNum" idx="12"/>
          </p:nvPr>
        </p:nvSpPr>
        <p:spPr>
          <a:xfrm>
            <a:off x="6440194" y="5680903"/>
            <a:ext cx="2057400" cy="273900"/>
          </a:xfrm>
          <a:prstGeom prst="rect">
            <a:avLst/>
          </a:prstGeom>
          <a:noFill/>
          <a:ln>
            <a:noFill/>
          </a:ln>
        </p:spPr>
        <p:txBody>
          <a:bodyPr spcFirstLastPara="1" vert="horz" wrap="square" lIns="68575" tIns="34275" rIns="68575" bIns="34275" rtlCol="0" anchor="ctr" anchorCtr="0">
            <a:noAutofit/>
          </a:bodyPr>
          <a:lstStyle/>
          <a:p>
            <a:fld id="{00000000-1234-1234-1234-123412341234}" type="slidenum">
              <a:rPr lang="en"/>
              <a:pPr/>
              <a:t>51</a:t>
            </a:fld>
            <a:endParaRPr/>
          </a:p>
        </p:txBody>
      </p:sp>
      <p:sp>
        <p:nvSpPr>
          <p:cNvPr id="5" name="Textfeld 4">
            <a:extLst>
              <a:ext uri="{FF2B5EF4-FFF2-40B4-BE49-F238E27FC236}">
                <a16:creationId xmlns:a16="http://schemas.microsoft.com/office/drawing/2014/main" id="{CA505253-8057-4E96-E5AC-B4ED4018B45C}"/>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6" name="Google Shape;416;p59"/>
          <p:cNvPicPr preferRelativeResize="0"/>
          <p:nvPr/>
        </p:nvPicPr>
        <p:blipFill>
          <a:blip r:embed="rId3">
            <a:alphaModFix/>
          </a:blip>
          <a:stretch>
            <a:fillRect/>
          </a:stretch>
        </p:blipFill>
        <p:spPr>
          <a:xfrm>
            <a:off x="4474575" y="1390767"/>
            <a:ext cx="2816350" cy="3755116"/>
          </a:xfrm>
          <a:prstGeom prst="rect">
            <a:avLst/>
          </a:prstGeom>
          <a:noFill/>
          <a:ln>
            <a:noFill/>
          </a:ln>
        </p:spPr>
      </p:pic>
      <p:pic>
        <p:nvPicPr>
          <p:cNvPr id="417" name="Google Shape;417;p59"/>
          <p:cNvPicPr preferRelativeResize="0"/>
          <p:nvPr/>
        </p:nvPicPr>
        <p:blipFill>
          <a:blip r:embed="rId4">
            <a:alphaModFix/>
          </a:blip>
          <a:stretch>
            <a:fillRect/>
          </a:stretch>
        </p:blipFill>
        <p:spPr>
          <a:xfrm>
            <a:off x="1535051" y="1390739"/>
            <a:ext cx="2816350" cy="3755144"/>
          </a:xfrm>
          <a:prstGeom prst="rect">
            <a:avLst/>
          </a:prstGeom>
          <a:noFill/>
          <a:ln>
            <a:noFill/>
          </a:ln>
        </p:spPr>
      </p:pic>
      <p:sp>
        <p:nvSpPr>
          <p:cNvPr id="3" name="Google Shape;414;p59">
            <a:extLst>
              <a:ext uri="{FF2B5EF4-FFF2-40B4-BE49-F238E27FC236}">
                <a16:creationId xmlns:a16="http://schemas.microsoft.com/office/drawing/2014/main" id="{3CF2D502-5E4A-52F1-BA2C-EFC4F327369C}"/>
              </a:ext>
            </a:extLst>
          </p:cNvPr>
          <p:cNvSpPr txBox="1">
            <a:spLocks/>
          </p:cNvSpPr>
          <p:nvPr/>
        </p:nvSpPr>
        <p:spPr>
          <a:xfrm>
            <a:off x="6431316" y="5680902"/>
            <a:ext cx="2057400" cy="273900"/>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52</a:t>
            </a:fld>
            <a:endParaRPr lang="en"/>
          </a:p>
        </p:txBody>
      </p:sp>
      <p:sp>
        <p:nvSpPr>
          <p:cNvPr id="5" name="Textfeld 4">
            <a:extLst>
              <a:ext uri="{FF2B5EF4-FFF2-40B4-BE49-F238E27FC236}">
                <a16:creationId xmlns:a16="http://schemas.microsoft.com/office/drawing/2014/main" id="{183773F8-A094-6CE5-2ED0-6B92249C5A3D}"/>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4" name="Google Shape;424;p60"/>
          <p:cNvPicPr preferRelativeResize="0"/>
          <p:nvPr/>
        </p:nvPicPr>
        <p:blipFill>
          <a:blip r:embed="rId3">
            <a:alphaModFix/>
          </a:blip>
          <a:stretch>
            <a:fillRect/>
          </a:stretch>
        </p:blipFill>
        <p:spPr>
          <a:xfrm>
            <a:off x="1535050" y="1390767"/>
            <a:ext cx="2816350" cy="3755116"/>
          </a:xfrm>
          <a:prstGeom prst="rect">
            <a:avLst/>
          </a:prstGeom>
          <a:noFill/>
          <a:ln>
            <a:noFill/>
          </a:ln>
        </p:spPr>
      </p:pic>
      <p:pic>
        <p:nvPicPr>
          <p:cNvPr id="425" name="Google Shape;425;p60"/>
          <p:cNvPicPr preferRelativeResize="0"/>
          <p:nvPr/>
        </p:nvPicPr>
        <p:blipFill>
          <a:blip r:embed="rId4">
            <a:alphaModFix/>
          </a:blip>
          <a:stretch>
            <a:fillRect/>
          </a:stretch>
        </p:blipFill>
        <p:spPr>
          <a:xfrm>
            <a:off x="4474575" y="1376327"/>
            <a:ext cx="2816350" cy="3755144"/>
          </a:xfrm>
          <a:prstGeom prst="rect">
            <a:avLst/>
          </a:prstGeom>
          <a:noFill/>
          <a:ln>
            <a:noFill/>
          </a:ln>
        </p:spPr>
      </p:pic>
      <p:sp>
        <p:nvSpPr>
          <p:cNvPr id="3" name="Google Shape;422;p60">
            <a:extLst>
              <a:ext uri="{FF2B5EF4-FFF2-40B4-BE49-F238E27FC236}">
                <a16:creationId xmlns:a16="http://schemas.microsoft.com/office/drawing/2014/main" id="{F28A47A6-E86B-7A31-6E28-AF5D4FA54DF0}"/>
              </a:ext>
            </a:extLst>
          </p:cNvPr>
          <p:cNvSpPr txBox="1">
            <a:spLocks noGrp="1"/>
          </p:cNvSpPr>
          <p:nvPr>
            <p:ph type="sldNum" idx="12"/>
          </p:nvPr>
        </p:nvSpPr>
        <p:spPr>
          <a:xfrm>
            <a:off x="6431316" y="5680899"/>
            <a:ext cx="2057400" cy="273900"/>
          </a:xfrm>
          <a:prstGeom prst="rect">
            <a:avLst/>
          </a:prstGeom>
          <a:noFill/>
          <a:ln>
            <a:noFill/>
          </a:ln>
        </p:spPr>
        <p:txBody>
          <a:bodyPr spcFirstLastPara="1" vert="horz" wrap="square" lIns="68575" tIns="34275" rIns="68575" bIns="34275" rtlCol="0" anchor="ctr" anchorCtr="0">
            <a:noAutofit/>
          </a:bodyPr>
          <a:lstStyle/>
          <a:p>
            <a:fld id="{00000000-1234-1234-1234-123412341234}" type="slidenum">
              <a:rPr lang="en"/>
              <a:pPr/>
              <a:t>53</a:t>
            </a:fld>
            <a:endParaRPr dirty="0"/>
          </a:p>
        </p:txBody>
      </p:sp>
      <p:sp>
        <p:nvSpPr>
          <p:cNvPr id="5" name="Textfeld 4">
            <a:extLst>
              <a:ext uri="{FF2B5EF4-FFF2-40B4-BE49-F238E27FC236}">
                <a16:creationId xmlns:a16="http://schemas.microsoft.com/office/drawing/2014/main" id="{2A4E8DB0-5EBF-02C6-65A9-11EC4D41A0F0}"/>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2" name="Google Shape;432;p61"/>
          <p:cNvPicPr preferRelativeResize="0"/>
          <p:nvPr/>
        </p:nvPicPr>
        <p:blipFill>
          <a:blip r:embed="rId3">
            <a:alphaModFix/>
          </a:blip>
          <a:stretch>
            <a:fillRect/>
          </a:stretch>
        </p:blipFill>
        <p:spPr>
          <a:xfrm>
            <a:off x="1535050" y="1390738"/>
            <a:ext cx="2816350" cy="3755144"/>
          </a:xfrm>
          <a:prstGeom prst="rect">
            <a:avLst/>
          </a:prstGeom>
          <a:noFill/>
          <a:ln>
            <a:noFill/>
          </a:ln>
        </p:spPr>
      </p:pic>
      <p:pic>
        <p:nvPicPr>
          <p:cNvPr id="433" name="Google Shape;433;p61"/>
          <p:cNvPicPr preferRelativeResize="0"/>
          <p:nvPr/>
        </p:nvPicPr>
        <p:blipFill>
          <a:blip r:embed="rId4">
            <a:alphaModFix/>
          </a:blip>
          <a:stretch>
            <a:fillRect/>
          </a:stretch>
        </p:blipFill>
        <p:spPr>
          <a:xfrm>
            <a:off x="4474575" y="1390739"/>
            <a:ext cx="2816350" cy="3755144"/>
          </a:xfrm>
          <a:prstGeom prst="rect">
            <a:avLst/>
          </a:prstGeom>
          <a:noFill/>
          <a:ln>
            <a:noFill/>
          </a:ln>
        </p:spPr>
      </p:pic>
      <p:sp>
        <p:nvSpPr>
          <p:cNvPr id="3" name="Google Shape;430;p61">
            <a:extLst>
              <a:ext uri="{FF2B5EF4-FFF2-40B4-BE49-F238E27FC236}">
                <a16:creationId xmlns:a16="http://schemas.microsoft.com/office/drawing/2014/main" id="{806E9366-949F-E205-BDA5-2723F02BA128}"/>
              </a:ext>
            </a:extLst>
          </p:cNvPr>
          <p:cNvSpPr txBox="1">
            <a:spLocks/>
          </p:cNvSpPr>
          <p:nvPr/>
        </p:nvSpPr>
        <p:spPr>
          <a:xfrm>
            <a:off x="6431316" y="5680901"/>
            <a:ext cx="2057400" cy="273900"/>
          </a:xfrm>
          <a:prstGeom prst="rect">
            <a:avLst/>
          </a:prstGeom>
          <a:noFill/>
          <a:ln>
            <a:noFill/>
          </a:ln>
        </p:spPr>
        <p:txBody>
          <a:bodyPr spcFirstLastPara="1" vert="horz" wrap="square" lIns="68575" tIns="34275" rIns="68575" bIns="34275" rtlCol="0" anchor="ctr" anchorCtr="0">
            <a:noAutofit/>
          </a:bodyPr>
          <a:lstStyle>
            <a:defPPr>
              <a:defRPr lang="en-US"/>
            </a:defPPr>
            <a:lvl1pPr marL="0" algn="r" defTabSz="457200" rtl="0" eaLnBrk="1" latinLnBrk="0" hangingPunct="1">
              <a:defRPr sz="1068"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54</a:t>
            </a:fld>
            <a:endParaRPr lang="en" dirty="0"/>
          </a:p>
        </p:txBody>
      </p:sp>
      <p:sp>
        <p:nvSpPr>
          <p:cNvPr id="5" name="Textfeld 4">
            <a:extLst>
              <a:ext uri="{FF2B5EF4-FFF2-40B4-BE49-F238E27FC236}">
                <a16:creationId xmlns:a16="http://schemas.microsoft.com/office/drawing/2014/main" id="{EBE6C0F2-4CB8-BA8A-E794-CFDBA9AEA0B8}"/>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pic>
        <p:nvPicPr>
          <p:cNvPr id="2" name="Google Shape;440;p62">
            <a:extLst>
              <a:ext uri="{FF2B5EF4-FFF2-40B4-BE49-F238E27FC236}">
                <a16:creationId xmlns:a16="http://schemas.microsoft.com/office/drawing/2014/main" id="{79AAEF7C-4197-E5BB-4F6C-110BB1D52A04}"/>
              </a:ext>
            </a:extLst>
          </p:cNvPr>
          <p:cNvPicPr preferRelativeResize="0"/>
          <p:nvPr/>
        </p:nvPicPr>
        <p:blipFill>
          <a:blip r:embed="rId2">
            <a:alphaModFix/>
          </a:blip>
          <a:stretch>
            <a:fillRect/>
          </a:stretch>
        </p:blipFill>
        <p:spPr>
          <a:xfrm>
            <a:off x="831456" y="1164254"/>
            <a:ext cx="3426126" cy="4595135"/>
          </a:xfrm>
          <a:prstGeom prst="rect">
            <a:avLst/>
          </a:prstGeom>
          <a:noFill/>
          <a:ln>
            <a:noFill/>
          </a:ln>
        </p:spPr>
      </p:pic>
      <p:pic>
        <p:nvPicPr>
          <p:cNvPr id="3" name="Google Shape;439;p62">
            <a:extLst>
              <a:ext uri="{FF2B5EF4-FFF2-40B4-BE49-F238E27FC236}">
                <a16:creationId xmlns:a16="http://schemas.microsoft.com/office/drawing/2014/main" id="{651D99E5-AD18-BA66-FA3E-20D517F572AA}"/>
              </a:ext>
            </a:extLst>
          </p:cNvPr>
          <p:cNvPicPr preferRelativeResize="0"/>
          <p:nvPr/>
        </p:nvPicPr>
        <p:blipFill>
          <a:blip r:embed="rId3">
            <a:alphaModFix/>
          </a:blip>
          <a:stretch>
            <a:fillRect/>
          </a:stretch>
        </p:blipFill>
        <p:spPr>
          <a:xfrm>
            <a:off x="4886232" y="1164254"/>
            <a:ext cx="2775197" cy="4595135"/>
          </a:xfrm>
          <a:prstGeom prst="rect">
            <a:avLst/>
          </a:prstGeom>
          <a:noFill/>
          <a:ln>
            <a:noFill/>
          </a:ln>
        </p:spPr>
      </p:pic>
      <p:sp>
        <p:nvSpPr>
          <p:cNvPr id="5" name="Foliennummernplatzhalter 4">
            <a:extLst>
              <a:ext uri="{FF2B5EF4-FFF2-40B4-BE49-F238E27FC236}">
                <a16:creationId xmlns:a16="http://schemas.microsoft.com/office/drawing/2014/main" id="{95BEB439-FD73-DB00-1A9E-B6CEB0025A89}"/>
              </a:ext>
            </a:extLst>
          </p:cNvPr>
          <p:cNvSpPr>
            <a:spLocks noGrp="1"/>
          </p:cNvSpPr>
          <p:nvPr>
            <p:ph type="sldNum" sz="quarter" idx="12"/>
          </p:nvPr>
        </p:nvSpPr>
        <p:spPr/>
        <p:txBody>
          <a:bodyPr/>
          <a:lstStyle/>
          <a:p>
            <a:fld id="{B7C2DEF3-E1FD-5D4D-9F1F-FDE0EB2664A4}" type="slidenum">
              <a:rPr lang="de-DE" smtClean="0"/>
              <a:t>55</a:t>
            </a:fld>
            <a:endParaRPr lang="de-DE"/>
          </a:p>
        </p:txBody>
      </p:sp>
      <p:sp>
        <p:nvSpPr>
          <p:cNvPr id="8" name="Textfeld 7">
            <a:extLst>
              <a:ext uri="{FF2B5EF4-FFF2-40B4-BE49-F238E27FC236}">
                <a16:creationId xmlns:a16="http://schemas.microsoft.com/office/drawing/2014/main" id="{5FC56599-61A4-EE92-443E-D9AD3E06C532}"/>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468847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5" name="Google Shape;515;p68">
            <a:extLst>
              <a:ext uri="{FF2B5EF4-FFF2-40B4-BE49-F238E27FC236}">
                <a16:creationId xmlns:a16="http://schemas.microsoft.com/office/drawing/2014/main" id="{B2430FC9-EE33-6D4A-D32A-7C76B84B3E00}"/>
              </a:ext>
            </a:extLst>
          </p:cNvPr>
          <p:cNvSpPr txBox="1"/>
          <p:nvPr/>
        </p:nvSpPr>
        <p:spPr>
          <a:xfrm>
            <a:off x="250850" y="1238872"/>
            <a:ext cx="8331000" cy="3839400"/>
          </a:xfrm>
          <a:prstGeom prst="rect">
            <a:avLst/>
          </a:prstGeom>
          <a:noFill/>
          <a:ln>
            <a:noFill/>
          </a:ln>
        </p:spPr>
        <p:txBody>
          <a:bodyPr spcFirstLastPara="1" wrap="square" lIns="68575" tIns="34275" rIns="68575" bIns="34275" anchor="t" anchorCtr="0">
            <a:normAutofit/>
          </a:bodyPr>
          <a:lstStyle/>
          <a:p>
            <a:pPr marL="0" marR="0" lvl="1" indent="0" algn="l" rtl="0">
              <a:lnSpc>
                <a:spcPct val="90000"/>
              </a:lnSpc>
              <a:spcBef>
                <a:spcPts val="0"/>
              </a:spcBef>
              <a:spcAft>
                <a:spcPts val="0"/>
              </a:spcAft>
              <a:buClr>
                <a:schemeClr val="dk1"/>
              </a:buClr>
              <a:buSzPts val="1500"/>
              <a:buFont typeface="Arial"/>
              <a:buNone/>
            </a:pPr>
            <a:r>
              <a:rPr lang="en" dirty="0" err="1">
                <a:solidFill>
                  <a:schemeClr val="dk1"/>
                </a:solidFill>
                <a:latin typeface="Avenir"/>
                <a:ea typeface="Avenir"/>
                <a:cs typeface="Avenir"/>
                <a:sym typeface="Avenir"/>
              </a:rPr>
              <a:t>Kritische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Analyse</a:t>
            </a:r>
            <a:r>
              <a:rPr lang="en" dirty="0">
                <a:solidFill>
                  <a:schemeClr val="dk1"/>
                </a:solidFill>
                <a:latin typeface="Avenir"/>
                <a:ea typeface="Avenir"/>
                <a:cs typeface="Avenir"/>
                <a:sym typeface="Avenir"/>
              </a:rPr>
              <a:t> der </a:t>
            </a:r>
            <a:r>
              <a:rPr lang="en" i="1" dirty="0">
                <a:solidFill>
                  <a:schemeClr val="dk1"/>
                </a:solidFill>
                <a:latin typeface="Avenir"/>
                <a:ea typeface="Avenir"/>
                <a:cs typeface="Avenir"/>
                <a:sym typeface="Avenir"/>
              </a:rPr>
              <a:t>Repertoires of narratives</a:t>
            </a:r>
            <a:r>
              <a:rPr lang="en" dirty="0">
                <a:solidFill>
                  <a:schemeClr val="dk1"/>
                </a:solidFill>
                <a:latin typeface="Avenir"/>
                <a:ea typeface="Avenir"/>
                <a:cs typeface="Avenir"/>
                <a:sym typeface="Avenir"/>
              </a:rPr>
              <a:t> (RON)</a:t>
            </a:r>
            <a:endParaRPr dirty="0">
              <a:solidFill>
                <a:schemeClr val="dk1"/>
              </a:solidFill>
              <a:latin typeface="Avenir"/>
              <a:ea typeface="Avenir"/>
              <a:cs typeface="Avenir"/>
              <a:sym typeface="Avenir"/>
            </a:endParaRP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en" dirty="0" err="1">
                <a:solidFill>
                  <a:schemeClr val="dk1"/>
                </a:solidFill>
                <a:latin typeface="Avenir"/>
                <a:ea typeface="Avenir"/>
                <a:cs typeface="Avenir"/>
                <a:sym typeface="Avenir"/>
              </a:rPr>
              <a:t>Leistungsgesellschaft</a:t>
            </a:r>
            <a:r>
              <a:rPr lang="en" dirty="0">
                <a:solidFill>
                  <a:schemeClr val="dk1"/>
                </a:solidFill>
                <a:latin typeface="Avenir"/>
                <a:ea typeface="Avenir"/>
                <a:cs typeface="Avenir"/>
                <a:sym typeface="Avenir"/>
              </a:rPr>
              <a:t> &amp; </a:t>
            </a:r>
            <a:r>
              <a:rPr lang="en" dirty="0" err="1">
                <a:solidFill>
                  <a:schemeClr val="dk1"/>
                </a:solidFill>
                <a:latin typeface="Avenir"/>
                <a:ea typeface="Avenir"/>
                <a:cs typeface="Avenir"/>
                <a:sym typeface="Avenir"/>
              </a:rPr>
              <a:t>Bildung</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sind</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nicht</a:t>
            </a:r>
            <a:r>
              <a:rPr lang="en" dirty="0">
                <a:solidFill>
                  <a:schemeClr val="dk1"/>
                </a:solidFill>
                <a:latin typeface="Avenir"/>
                <a:ea typeface="Avenir"/>
                <a:cs typeface="Avenir"/>
                <a:sym typeface="Avenir"/>
              </a:rPr>
              <a:t> die </a:t>
            </a:r>
            <a:r>
              <a:rPr lang="en" dirty="0" err="1">
                <a:solidFill>
                  <a:schemeClr val="dk1"/>
                </a:solidFill>
                <a:latin typeface="Avenir"/>
                <a:ea typeface="Avenir"/>
                <a:cs typeface="Avenir"/>
                <a:sym typeface="Avenir"/>
              </a:rPr>
              <a:t>Lösung</a:t>
            </a:r>
            <a:endParaRPr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en" dirty="0" err="1">
                <a:solidFill>
                  <a:schemeClr val="dk1"/>
                </a:solidFill>
                <a:latin typeface="Avenir"/>
                <a:ea typeface="Avenir"/>
                <a:cs typeface="Avenir"/>
                <a:sym typeface="Avenir"/>
              </a:rPr>
              <a:t>Mexiko</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Teufelskreis</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durchbrechen</a:t>
            </a:r>
            <a:endParaRPr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de-DE" dirty="0">
                <a:solidFill>
                  <a:schemeClr val="dk1"/>
                </a:solidFill>
                <a:latin typeface="Avenir"/>
                <a:ea typeface="Avenir"/>
                <a:cs typeface="Avenir"/>
                <a:sym typeface="Avenir"/>
              </a:rPr>
              <a:t>Deutschland: Unnötige (+ verfassungswidrige) Privilegierung</a:t>
            </a:r>
            <a:endParaRPr dirty="0">
              <a:solidFill>
                <a:schemeClr val="dk1"/>
              </a:solidFill>
              <a:latin typeface="Avenir"/>
              <a:ea typeface="Avenir"/>
              <a:cs typeface="Avenir"/>
              <a:sym typeface="Avenir"/>
            </a:endParaRP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342900" marR="0" lvl="1" indent="0" algn="l" rtl="0">
              <a:lnSpc>
                <a:spcPct val="90000"/>
              </a:lnSpc>
              <a:spcBef>
                <a:spcPts val="4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p:txBody>
      </p:sp>
      <p:sp>
        <p:nvSpPr>
          <p:cNvPr id="2" name="Foliennummernplatzhalter 1">
            <a:extLst>
              <a:ext uri="{FF2B5EF4-FFF2-40B4-BE49-F238E27FC236}">
                <a16:creationId xmlns:a16="http://schemas.microsoft.com/office/drawing/2014/main" id="{8CC5A0D3-6CAA-D3C0-8C09-7532A7FC6165}"/>
              </a:ext>
            </a:extLst>
          </p:cNvPr>
          <p:cNvSpPr>
            <a:spLocks noGrp="1"/>
          </p:cNvSpPr>
          <p:nvPr>
            <p:ph type="sldNum" sz="quarter" idx="12"/>
          </p:nvPr>
        </p:nvSpPr>
        <p:spPr/>
        <p:txBody>
          <a:bodyPr/>
          <a:lstStyle/>
          <a:p>
            <a:fld id="{B7C2DEF3-E1FD-5D4D-9F1F-FDE0EB2664A4}" type="slidenum">
              <a:rPr lang="de-DE" smtClean="0"/>
              <a:t>56</a:t>
            </a:fld>
            <a:endParaRPr lang="de-DE"/>
          </a:p>
        </p:txBody>
      </p:sp>
      <p:sp>
        <p:nvSpPr>
          <p:cNvPr id="7" name="Textfeld 6">
            <a:extLst>
              <a:ext uri="{FF2B5EF4-FFF2-40B4-BE49-F238E27FC236}">
                <a16:creationId xmlns:a16="http://schemas.microsoft.com/office/drawing/2014/main" id="{0A09FE29-D5C9-6B92-9BFE-33CB59C535B8}"/>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3347355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2" name="Foliennummernplatzhalter 1">
            <a:extLst>
              <a:ext uri="{FF2B5EF4-FFF2-40B4-BE49-F238E27FC236}">
                <a16:creationId xmlns:a16="http://schemas.microsoft.com/office/drawing/2014/main" id="{8CC5A0D3-6CAA-D3C0-8C09-7532A7FC6165}"/>
              </a:ext>
            </a:extLst>
          </p:cNvPr>
          <p:cNvSpPr>
            <a:spLocks noGrp="1"/>
          </p:cNvSpPr>
          <p:nvPr>
            <p:ph type="sldNum" sz="quarter" idx="12"/>
          </p:nvPr>
        </p:nvSpPr>
        <p:spPr/>
        <p:txBody>
          <a:bodyPr/>
          <a:lstStyle/>
          <a:p>
            <a:fld id="{B7C2DEF3-E1FD-5D4D-9F1F-FDE0EB2664A4}" type="slidenum">
              <a:rPr lang="de-DE" smtClean="0"/>
              <a:t>57</a:t>
            </a:fld>
            <a:endParaRPr lang="de-DE"/>
          </a:p>
        </p:txBody>
      </p:sp>
      <p:sp>
        <p:nvSpPr>
          <p:cNvPr id="7" name="Textfeld 6">
            <a:extLst>
              <a:ext uri="{FF2B5EF4-FFF2-40B4-BE49-F238E27FC236}">
                <a16:creationId xmlns:a16="http://schemas.microsoft.com/office/drawing/2014/main" id="{4D2CC1FB-743E-B436-E5AA-3ADEA1C03544}"/>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
        <p:nvSpPr>
          <p:cNvPr id="8" name="Google Shape;515;p68">
            <a:extLst>
              <a:ext uri="{FF2B5EF4-FFF2-40B4-BE49-F238E27FC236}">
                <a16:creationId xmlns:a16="http://schemas.microsoft.com/office/drawing/2014/main" id="{D45BB575-0F39-5E73-CB72-11B8B163F605}"/>
              </a:ext>
            </a:extLst>
          </p:cNvPr>
          <p:cNvSpPr txBox="1"/>
          <p:nvPr/>
        </p:nvSpPr>
        <p:spPr>
          <a:xfrm>
            <a:off x="250849" y="1241665"/>
            <a:ext cx="8631893" cy="3839400"/>
          </a:xfrm>
          <a:prstGeom prst="rect">
            <a:avLst/>
          </a:prstGeom>
          <a:noFill/>
          <a:ln>
            <a:noFill/>
          </a:ln>
        </p:spPr>
        <p:txBody>
          <a:bodyPr spcFirstLastPara="1" wrap="square" lIns="68575" tIns="34275" rIns="68575" bIns="34275" anchor="t" anchorCtr="0">
            <a:normAutofit/>
          </a:bodyPr>
          <a:lstStyle/>
          <a:p>
            <a:pPr marL="0" marR="0" lvl="1" indent="0" algn="l" rtl="0">
              <a:lnSpc>
                <a:spcPct val="90000"/>
              </a:lnSpc>
              <a:spcBef>
                <a:spcPts val="0"/>
              </a:spcBef>
              <a:spcAft>
                <a:spcPts val="0"/>
              </a:spcAft>
              <a:buClr>
                <a:schemeClr val="dk1"/>
              </a:buClr>
              <a:buSzPts val="1500"/>
              <a:buFont typeface="Arial"/>
              <a:buNone/>
            </a:pPr>
            <a:r>
              <a:rPr lang="de-DE" dirty="0">
                <a:solidFill>
                  <a:schemeClr val="dk1"/>
                </a:solidFill>
                <a:latin typeface="Avenir"/>
                <a:ea typeface="Avenir"/>
                <a:cs typeface="Avenir"/>
                <a:sym typeface="Avenir"/>
              </a:rPr>
              <a:t>Fazit</a:t>
            </a:r>
            <a:endParaRPr dirty="0">
              <a:solidFill>
                <a:schemeClr val="dk1"/>
              </a:solidFill>
              <a:latin typeface="Avenir"/>
              <a:ea typeface="Avenir"/>
              <a:cs typeface="Avenir"/>
              <a:sym typeface="Avenir"/>
            </a:endParaRP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lvl="0" indent="-323850">
              <a:lnSpc>
                <a:spcPct val="90000"/>
              </a:lnSpc>
              <a:spcAft>
                <a:spcPts val="1200"/>
              </a:spcAft>
              <a:buClr>
                <a:schemeClr val="dk1"/>
              </a:buClr>
              <a:buSzPts val="1500"/>
              <a:buFont typeface="Avenir"/>
              <a:buChar char="●"/>
            </a:pPr>
            <a:r>
              <a:rPr lang="de-DE" dirty="0">
                <a:solidFill>
                  <a:schemeClr val="dk1"/>
                </a:solidFill>
                <a:latin typeface="Avenir"/>
                <a:sym typeface="Avenir"/>
              </a:rPr>
              <a:t>Historische Analyse: Wandel ist möglich – in beide Richtungen</a:t>
            </a:r>
          </a:p>
          <a:p>
            <a:pPr marL="457200" lvl="0" indent="-323850">
              <a:lnSpc>
                <a:spcPct val="90000"/>
              </a:lnSpc>
              <a:spcAft>
                <a:spcPts val="1200"/>
              </a:spcAft>
              <a:buClr>
                <a:schemeClr val="dk1"/>
              </a:buClr>
              <a:buSzPts val="1500"/>
              <a:buFont typeface="Avenir"/>
              <a:buChar char="●"/>
            </a:pPr>
            <a:r>
              <a:rPr lang="de-DE" dirty="0">
                <a:solidFill>
                  <a:schemeClr val="dk1"/>
                </a:solidFill>
                <a:latin typeface="Avenir"/>
                <a:sym typeface="Avenir"/>
              </a:rPr>
              <a:t>Narrative der Wirtschaftselite sind oft Mythen (die es zu entzaubern gilt)</a:t>
            </a:r>
          </a:p>
          <a:p>
            <a:pPr marL="457200" lvl="0" indent="-323850">
              <a:lnSpc>
                <a:spcPct val="90000"/>
              </a:lnSpc>
              <a:spcAft>
                <a:spcPts val="1200"/>
              </a:spcAft>
              <a:buClr>
                <a:schemeClr val="dk1"/>
              </a:buClr>
              <a:buSzPts val="1500"/>
              <a:buFont typeface="Avenir"/>
              <a:buChar char="●"/>
            </a:pPr>
            <a:r>
              <a:rPr lang="de-DE" dirty="0">
                <a:solidFill>
                  <a:schemeClr val="dk1"/>
                </a:solidFill>
                <a:latin typeface="Avenir"/>
                <a:sym typeface="Avenir"/>
              </a:rPr>
              <a:t>Krieg &amp; Revolution sind für Wandel weder eine notwendige noch eine hinreichende Bedingung</a:t>
            </a:r>
          </a:p>
          <a:p>
            <a:pPr marL="914400" lvl="1" indent="-323850">
              <a:lnSpc>
                <a:spcPct val="90000"/>
              </a:lnSpc>
              <a:spcAft>
                <a:spcPts val="1200"/>
              </a:spcAft>
              <a:buClr>
                <a:schemeClr val="dk1"/>
              </a:buClr>
              <a:buSzPts val="1500"/>
              <a:buFont typeface="Avenir"/>
              <a:buChar char="○"/>
            </a:pPr>
            <a:r>
              <a:rPr lang="de-DE" dirty="0" err="1">
                <a:solidFill>
                  <a:schemeClr val="dk1"/>
                </a:solidFill>
                <a:latin typeface="Avenir"/>
                <a:sym typeface="Avenir"/>
              </a:rPr>
              <a:t>However</a:t>
            </a:r>
            <a:r>
              <a:rPr lang="de-DE" dirty="0">
                <a:solidFill>
                  <a:schemeClr val="dk1"/>
                </a:solidFill>
                <a:latin typeface="Avenir"/>
                <a:sym typeface="Avenir"/>
              </a:rPr>
              <a:t>: “</a:t>
            </a:r>
            <a:r>
              <a:rPr lang="de-DE" dirty="0" err="1">
                <a:solidFill>
                  <a:schemeClr val="dk1"/>
                </a:solidFill>
                <a:latin typeface="Avenir"/>
                <a:sym typeface="Avenir"/>
              </a:rPr>
              <a:t>create</a:t>
            </a:r>
            <a:r>
              <a:rPr lang="de-DE" dirty="0">
                <a:solidFill>
                  <a:schemeClr val="dk1"/>
                </a:solidFill>
                <a:latin typeface="Avenir"/>
                <a:sym typeface="Avenir"/>
              </a:rPr>
              <a:t> </a:t>
            </a:r>
            <a:r>
              <a:rPr lang="de-DE" dirty="0" err="1">
                <a:solidFill>
                  <a:schemeClr val="dk1"/>
                </a:solidFill>
                <a:latin typeface="Avenir"/>
                <a:sym typeface="Avenir"/>
              </a:rPr>
              <a:t>new</a:t>
            </a:r>
            <a:r>
              <a:rPr lang="de-DE" dirty="0">
                <a:solidFill>
                  <a:schemeClr val="dk1"/>
                </a:solidFill>
                <a:latin typeface="Avenir"/>
                <a:sym typeface="Avenir"/>
              </a:rPr>
              <a:t> </a:t>
            </a:r>
            <a:r>
              <a:rPr lang="de-DE" dirty="0" err="1">
                <a:solidFill>
                  <a:schemeClr val="dk1"/>
                </a:solidFill>
                <a:latin typeface="Avenir"/>
                <a:sym typeface="Avenir"/>
              </a:rPr>
              <a:t>opportunities</a:t>
            </a:r>
            <a:r>
              <a:rPr lang="de-DE" dirty="0">
                <a:solidFill>
                  <a:schemeClr val="dk1"/>
                </a:solidFill>
                <a:latin typeface="Avenir"/>
                <a:sym typeface="Avenir"/>
              </a:rPr>
              <a:t> </a:t>
            </a:r>
            <a:r>
              <a:rPr lang="de-DE" dirty="0" err="1">
                <a:solidFill>
                  <a:schemeClr val="dk1"/>
                </a:solidFill>
                <a:latin typeface="Avenir"/>
                <a:sym typeface="Avenir"/>
              </a:rPr>
              <a:t>for</a:t>
            </a:r>
            <a:r>
              <a:rPr lang="de-DE" dirty="0">
                <a:solidFill>
                  <a:schemeClr val="dk1"/>
                </a:solidFill>
                <a:latin typeface="Avenir"/>
                <a:sym typeface="Avenir"/>
              </a:rPr>
              <a:t> norm </a:t>
            </a:r>
            <a:r>
              <a:rPr lang="de-DE" dirty="0" err="1">
                <a:solidFill>
                  <a:schemeClr val="dk1"/>
                </a:solidFill>
                <a:latin typeface="Avenir"/>
                <a:sym typeface="Avenir"/>
              </a:rPr>
              <a:t>entrepreneurs</a:t>
            </a:r>
            <a:r>
              <a:rPr lang="de-DE" dirty="0">
                <a:solidFill>
                  <a:schemeClr val="dk1"/>
                </a:solidFill>
                <a:latin typeface="Avenir"/>
                <a:sym typeface="Avenir"/>
              </a:rPr>
              <a:t>”                         (</a:t>
            </a:r>
            <a:r>
              <a:rPr lang="de-DE" dirty="0" err="1">
                <a:solidFill>
                  <a:schemeClr val="dk1"/>
                </a:solidFill>
                <a:latin typeface="Avenir"/>
                <a:sym typeface="Avenir"/>
              </a:rPr>
              <a:t>Finnemore</a:t>
            </a:r>
            <a:r>
              <a:rPr lang="de-DE" dirty="0">
                <a:solidFill>
                  <a:schemeClr val="dk1"/>
                </a:solidFill>
                <a:latin typeface="Avenir"/>
                <a:sym typeface="Avenir"/>
              </a:rPr>
              <a:t> &amp; </a:t>
            </a:r>
            <a:r>
              <a:rPr lang="de-DE" dirty="0" err="1">
                <a:solidFill>
                  <a:schemeClr val="dk1"/>
                </a:solidFill>
                <a:latin typeface="Avenir"/>
                <a:sym typeface="Avenir"/>
              </a:rPr>
              <a:t>Sikkink</a:t>
            </a:r>
            <a:r>
              <a:rPr lang="de-DE" dirty="0">
                <a:solidFill>
                  <a:schemeClr val="dk1"/>
                </a:solidFill>
                <a:latin typeface="Avenir"/>
                <a:sym typeface="Avenir"/>
              </a:rPr>
              <a:t> 1998, 909)</a:t>
            </a:r>
          </a:p>
          <a:p>
            <a:pPr marL="457200" marR="0" lvl="0" indent="-323850" algn="l" rtl="0">
              <a:lnSpc>
                <a:spcPct val="90000"/>
              </a:lnSpc>
              <a:spcBef>
                <a:spcPts val="0"/>
              </a:spcBef>
              <a:spcAft>
                <a:spcPts val="1200"/>
              </a:spcAft>
              <a:buClr>
                <a:schemeClr val="dk1"/>
              </a:buClr>
              <a:buSzPts val="1500"/>
              <a:buFont typeface="Avenir"/>
              <a:buChar char="●"/>
            </a:pPr>
            <a:endParaRPr dirty="0">
              <a:solidFill>
                <a:schemeClr val="dk1"/>
              </a:solidFill>
              <a:latin typeface="Avenir"/>
              <a:ea typeface="Avenir"/>
              <a:cs typeface="Avenir"/>
              <a:sym typeface="Avenir"/>
            </a:endParaRP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342900" marR="0" lvl="1" indent="0" algn="l" rtl="0">
              <a:lnSpc>
                <a:spcPct val="90000"/>
              </a:lnSpc>
              <a:spcBef>
                <a:spcPts val="4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2676029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Google Shape;529;p70">
            <a:extLst>
              <a:ext uri="{FF2B5EF4-FFF2-40B4-BE49-F238E27FC236}">
                <a16:creationId xmlns:a16="http://schemas.microsoft.com/office/drawing/2014/main" id="{1AC96D2E-D23F-EA13-4C8B-D1F2D9955888}"/>
              </a:ext>
            </a:extLst>
          </p:cNvPr>
          <p:cNvSpPr txBox="1"/>
          <p:nvPr/>
        </p:nvSpPr>
        <p:spPr>
          <a:xfrm>
            <a:off x="569850" y="1651950"/>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1200"/>
              </a:spcBef>
              <a:spcAft>
                <a:spcPts val="1200"/>
              </a:spcAft>
              <a:buNone/>
            </a:pPr>
            <a:r>
              <a:rPr lang="en" dirty="0">
                <a:solidFill>
                  <a:schemeClr val="dk1"/>
                </a:solidFill>
                <a:latin typeface="Avenir"/>
                <a:ea typeface="Avenir"/>
                <a:cs typeface="Avenir"/>
                <a:sym typeface="Avenir"/>
              </a:rPr>
              <a:t> "The old is dying and the new </a:t>
            </a:r>
            <a:r>
              <a:rPr lang="en" dirty="0">
                <a:solidFill>
                  <a:srgbClr val="FF642C"/>
                </a:solidFill>
                <a:latin typeface="Avenir"/>
                <a:ea typeface="Avenir"/>
                <a:cs typeface="Avenir"/>
                <a:sym typeface="Avenir"/>
              </a:rPr>
              <a:t>cannot</a:t>
            </a:r>
            <a:r>
              <a:rPr lang="en" dirty="0">
                <a:solidFill>
                  <a:schemeClr val="dk1"/>
                </a:solidFill>
                <a:latin typeface="Avenir"/>
                <a:ea typeface="Avenir"/>
                <a:cs typeface="Avenir"/>
                <a:sym typeface="Avenir"/>
              </a:rPr>
              <a:t> be born."                                                                      </a:t>
            </a:r>
            <a:r>
              <a:rPr lang="en" i="1" dirty="0">
                <a:solidFill>
                  <a:schemeClr val="dk1"/>
                </a:solidFill>
                <a:latin typeface="Avenir"/>
                <a:ea typeface="Avenir"/>
                <a:cs typeface="Avenir"/>
                <a:sym typeface="Avenir"/>
              </a:rPr>
              <a:t>– Nancy Fraser (2019)</a:t>
            </a:r>
            <a:endParaRPr b="0" i="1" u="none" strike="noStrike" cap="none" dirty="0">
              <a:solidFill>
                <a:schemeClr val="dk1"/>
              </a:solidFill>
              <a:latin typeface="Avenir"/>
              <a:ea typeface="Avenir"/>
              <a:cs typeface="Avenir"/>
              <a:sym typeface="Avenir"/>
            </a:endParaRPr>
          </a:p>
        </p:txBody>
      </p:sp>
      <p:sp>
        <p:nvSpPr>
          <p:cNvPr id="2" name="Foliennummernplatzhalter 1">
            <a:extLst>
              <a:ext uri="{FF2B5EF4-FFF2-40B4-BE49-F238E27FC236}">
                <a16:creationId xmlns:a16="http://schemas.microsoft.com/office/drawing/2014/main" id="{0A6FEEE3-70F3-15BE-2C6F-8AC35B043372}"/>
              </a:ext>
            </a:extLst>
          </p:cNvPr>
          <p:cNvSpPr>
            <a:spLocks noGrp="1"/>
          </p:cNvSpPr>
          <p:nvPr>
            <p:ph type="sldNum" sz="quarter" idx="12"/>
          </p:nvPr>
        </p:nvSpPr>
        <p:spPr/>
        <p:txBody>
          <a:bodyPr/>
          <a:lstStyle/>
          <a:p>
            <a:fld id="{B7C2DEF3-E1FD-5D4D-9F1F-FDE0EB2664A4}" type="slidenum">
              <a:rPr lang="de-DE" smtClean="0"/>
              <a:t>58</a:t>
            </a:fld>
            <a:endParaRPr lang="de-DE"/>
          </a:p>
        </p:txBody>
      </p:sp>
      <p:sp>
        <p:nvSpPr>
          <p:cNvPr id="7" name="Textfeld 6">
            <a:extLst>
              <a:ext uri="{FF2B5EF4-FFF2-40B4-BE49-F238E27FC236}">
                <a16:creationId xmlns:a16="http://schemas.microsoft.com/office/drawing/2014/main" id="{A41DEAEA-9E2F-865A-4E26-F7C9A200FE84}"/>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2123884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2" name="Google Shape;536;p71">
            <a:extLst>
              <a:ext uri="{FF2B5EF4-FFF2-40B4-BE49-F238E27FC236}">
                <a16:creationId xmlns:a16="http://schemas.microsoft.com/office/drawing/2014/main" id="{372A40FA-5943-63BD-AA76-EB8E0059CFF0}"/>
              </a:ext>
            </a:extLst>
          </p:cNvPr>
          <p:cNvSpPr txBox="1"/>
          <p:nvPr/>
        </p:nvSpPr>
        <p:spPr>
          <a:xfrm>
            <a:off x="569850" y="1651950"/>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1200"/>
              </a:spcBef>
              <a:spcAft>
                <a:spcPts val="1200"/>
              </a:spcAft>
              <a:buNone/>
            </a:pPr>
            <a:r>
              <a:rPr lang="en" dirty="0">
                <a:solidFill>
                  <a:schemeClr val="dk1"/>
                </a:solidFill>
                <a:latin typeface="Avenir"/>
                <a:ea typeface="Avenir"/>
                <a:cs typeface="Avenir"/>
                <a:sym typeface="Avenir"/>
              </a:rPr>
              <a:t>"The old is dying and the new is </a:t>
            </a:r>
            <a:r>
              <a:rPr lang="en" dirty="0">
                <a:solidFill>
                  <a:srgbClr val="FF642C"/>
                </a:solidFill>
                <a:latin typeface="Avenir"/>
                <a:ea typeface="Avenir"/>
                <a:cs typeface="Avenir"/>
                <a:sym typeface="Avenir"/>
              </a:rPr>
              <a:t>struggling</a:t>
            </a:r>
            <a:r>
              <a:rPr lang="en" dirty="0">
                <a:solidFill>
                  <a:schemeClr val="dk1"/>
                </a:solidFill>
                <a:latin typeface="Avenir"/>
                <a:ea typeface="Avenir"/>
                <a:cs typeface="Avenir"/>
                <a:sym typeface="Avenir"/>
              </a:rPr>
              <a:t> to be born."                                                                      </a:t>
            </a:r>
            <a:r>
              <a:rPr lang="en" i="1" dirty="0">
                <a:solidFill>
                  <a:schemeClr val="dk1"/>
                </a:solidFill>
                <a:latin typeface="Avenir"/>
                <a:ea typeface="Avenir"/>
                <a:cs typeface="Avenir"/>
                <a:sym typeface="Avenir"/>
              </a:rPr>
              <a:t>– Mariana </a:t>
            </a:r>
            <a:r>
              <a:rPr lang="en" i="1" dirty="0" err="1">
                <a:solidFill>
                  <a:schemeClr val="dk1"/>
                </a:solidFill>
                <a:latin typeface="Avenir"/>
                <a:ea typeface="Avenir"/>
                <a:cs typeface="Avenir"/>
                <a:sym typeface="Avenir"/>
              </a:rPr>
              <a:t>Mazzucato</a:t>
            </a:r>
            <a:r>
              <a:rPr lang="en" i="1" dirty="0">
                <a:solidFill>
                  <a:schemeClr val="dk1"/>
                </a:solidFill>
                <a:latin typeface="Avenir"/>
                <a:ea typeface="Avenir"/>
                <a:cs typeface="Avenir"/>
                <a:sym typeface="Avenir"/>
              </a:rPr>
              <a:t> (2022)</a:t>
            </a:r>
            <a:endParaRPr b="0" i="1" u="none" strike="noStrike" cap="none" dirty="0">
              <a:solidFill>
                <a:schemeClr val="dk1"/>
              </a:solidFill>
              <a:latin typeface="Avenir"/>
              <a:ea typeface="Avenir"/>
              <a:cs typeface="Avenir"/>
              <a:sym typeface="Avenir"/>
            </a:endParaRPr>
          </a:p>
        </p:txBody>
      </p:sp>
      <p:sp>
        <p:nvSpPr>
          <p:cNvPr id="3" name="Foliennummernplatzhalter 2">
            <a:extLst>
              <a:ext uri="{FF2B5EF4-FFF2-40B4-BE49-F238E27FC236}">
                <a16:creationId xmlns:a16="http://schemas.microsoft.com/office/drawing/2014/main" id="{36B24E84-8AEE-5CE9-225A-DEE3A464232B}"/>
              </a:ext>
            </a:extLst>
          </p:cNvPr>
          <p:cNvSpPr>
            <a:spLocks noGrp="1"/>
          </p:cNvSpPr>
          <p:nvPr>
            <p:ph type="sldNum" sz="quarter" idx="12"/>
          </p:nvPr>
        </p:nvSpPr>
        <p:spPr/>
        <p:txBody>
          <a:bodyPr/>
          <a:lstStyle/>
          <a:p>
            <a:fld id="{B7C2DEF3-E1FD-5D4D-9F1F-FDE0EB2664A4}" type="slidenum">
              <a:rPr lang="de-DE" smtClean="0"/>
              <a:t>59</a:t>
            </a:fld>
            <a:endParaRPr lang="de-DE"/>
          </a:p>
        </p:txBody>
      </p:sp>
      <p:sp>
        <p:nvSpPr>
          <p:cNvPr id="7" name="Textfeld 6">
            <a:extLst>
              <a:ext uri="{FF2B5EF4-FFF2-40B4-BE49-F238E27FC236}">
                <a16:creationId xmlns:a16="http://schemas.microsoft.com/office/drawing/2014/main" id="{2797CE06-4EFD-F4A2-5A72-C791B97E1726}"/>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40688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47C34-96DA-77E6-4A55-5469B024BE2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4E32BC3-C353-1540-6BCC-9EB5E6696352}"/>
              </a:ext>
            </a:extLst>
          </p:cNvPr>
          <p:cNvSpPr>
            <a:spLocks noGrp="1"/>
          </p:cNvSpPr>
          <p:nvPr>
            <p:ph idx="1"/>
          </p:nvPr>
        </p:nvSpPr>
        <p:spPr/>
        <p:txBody>
          <a:bodyPr/>
          <a:lstStyle/>
          <a:p>
            <a:endParaRPr lang="de-DE" dirty="0"/>
          </a:p>
        </p:txBody>
      </p:sp>
      <p:pic>
        <p:nvPicPr>
          <p:cNvPr id="6146" name="Picture 2">
            <a:extLst>
              <a:ext uri="{FF2B5EF4-FFF2-40B4-BE49-F238E27FC236}">
                <a16:creationId xmlns:a16="http://schemas.microsoft.com/office/drawing/2014/main" id="{2CAF54E1-A438-615C-6A32-93415B06D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559CE474-22E6-CE3B-195B-16E9773CF9B8}"/>
              </a:ext>
            </a:extLst>
          </p:cNvPr>
          <p:cNvSpPr>
            <a:spLocks noGrp="1"/>
          </p:cNvSpPr>
          <p:nvPr>
            <p:ph type="sldNum" sz="quarter" idx="12"/>
          </p:nvPr>
        </p:nvSpPr>
        <p:spPr/>
        <p:txBody>
          <a:bodyPr/>
          <a:lstStyle/>
          <a:p>
            <a:fld id="{B7C2DEF3-E1FD-5D4D-9F1F-FDE0EB2664A4}" type="slidenum">
              <a:rPr lang="de-DE" smtClean="0"/>
              <a:t>6</a:t>
            </a:fld>
            <a:endParaRPr lang="de-DE"/>
          </a:p>
        </p:txBody>
      </p:sp>
    </p:spTree>
    <p:extLst>
      <p:ext uri="{BB962C8B-B14F-4D97-AF65-F5344CB8AC3E}">
        <p14:creationId xmlns:p14="http://schemas.microsoft.com/office/powerpoint/2010/main" val="3593169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pic>
        <p:nvPicPr>
          <p:cNvPr id="8" name="Grafik 7" descr="Ein Bild, das Screenshot, Text, Diagramm, Design enthält.&#10;&#10;Automatisch generierte Beschreibung">
            <a:extLst>
              <a:ext uri="{FF2B5EF4-FFF2-40B4-BE49-F238E27FC236}">
                <a16:creationId xmlns:a16="http://schemas.microsoft.com/office/drawing/2014/main" id="{1B9930A5-FC61-F393-16C2-5E6AF1EB475F}"/>
              </a:ext>
            </a:extLst>
          </p:cNvPr>
          <p:cNvPicPr>
            <a:picLocks noChangeAspect="1"/>
          </p:cNvPicPr>
          <p:nvPr/>
        </p:nvPicPr>
        <p:blipFill>
          <a:blip r:embed="rId2"/>
          <a:stretch>
            <a:fillRect/>
          </a:stretch>
        </p:blipFill>
        <p:spPr>
          <a:xfrm>
            <a:off x="4660777" y="2099303"/>
            <a:ext cx="4397314" cy="2628102"/>
          </a:xfrm>
          <a:prstGeom prst="rect">
            <a:avLst/>
          </a:prstGeom>
          <a:effectLst>
            <a:outerShdw blurRad="63500" sx="102000" sy="102000" algn="ctr" rotWithShape="0">
              <a:prstClr val="black">
                <a:alpha val="40000"/>
              </a:prstClr>
            </a:outerShdw>
          </a:effectLst>
        </p:spPr>
      </p:pic>
      <p:pic>
        <p:nvPicPr>
          <p:cNvPr id="11" name="Grafik 10" descr="Ein Bild, das Text, Screenshot, Design enthält.&#10;&#10;Automatisch generierte Beschreibung">
            <a:extLst>
              <a:ext uri="{FF2B5EF4-FFF2-40B4-BE49-F238E27FC236}">
                <a16:creationId xmlns:a16="http://schemas.microsoft.com/office/drawing/2014/main" id="{869C7E6E-5042-3CBE-357A-E87832BCF6C7}"/>
              </a:ext>
            </a:extLst>
          </p:cNvPr>
          <p:cNvPicPr>
            <a:picLocks noChangeAspect="1"/>
          </p:cNvPicPr>
          <p:nvPr/>
        </p:nvPicPr>
        <p:blipFill>
          <a:blip r:embed="rId3"/>
          <a:stretch>
            <a:fillRect/>
          </a:stretch>
        </p:blipFill>
        <p:spPr>
          <a:xfrm>
            <a:off x="6204536" y="3104534"/>
            <a:ext cx="1593460" cy="2931967"/>
          </a:xfrm>
          <a:prstGeom prst="rect">
            <a:avLst/>
          </a:prstGeom>
          <a:effectLst>
            <a:outerShdw blurRad="63500" sx="102000" sy="102000" algn="ctr" rotWithShape="0">
              <a:prstClr val="black">
                <a:alpha val="40000"/>
              </a:prstClr>
            </a:outerShdw>
          </a:effectLst>
        </p:spPr>
      </p:pic>
      <p:pic>
        <p:nvPicPr>
          <p:cNvPr id="13" name="Grafik 12" descr="Ein Bild, das Text, Screenshot, Design enthält.&#10;&#10;Automatisch generierte Beschreibung">
            <a:extLst>
              <a:ext uri="{FF2B5EF4-FFF2-40B4-BE49-F238E27FC236}">
                <a16:creationId xmlns:a16="http://schemas.microsoft.com/office/drawing/2014/main" id="{F00E1F07-685A-4F59-E36B-E7FAE03A0CDC}"/>
              </a:ext>
            </a:extLst>
          </p:cNvPr>
          <p:cNvPicPr>
            <a:picLocks noChangeAspect="1"/>
          </p:cNvPicPr>
          <p:nvPr/>
        </p:nvPicPr>
        <p:blipFill>
          <a:blip r:embed="rId4"/>
          <a:stretch>
            <a:fillRect/>
          </a:stretch>
        </p:blipFill>
        <p:spPr>
          <a:xfrm>
            <a:off x="4520460" y="3104534"/>
            <a:ext cx="1602752" cy="2931967"/>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4C67625B-7E75-050E-F853-18A0AE466E52}"/>
              </a:ext>
            </a:extLst>
          </p:cNvPr>
          <p:cNvPicPr>
            <a:picLocks noChangeAspect="1"/>
          </p:cNvPicPr>
          <p:nvPr/>
        </p:nvPicPr>
        <p:blipFill>
          <a:blip r:embed="rId5"/>
          <a:stretch>
            <a:fillRect/>
          </a:stretch>
        </p:blipFill>
        <p:spPr>
          <a:xfrm>
            <a:off x="5547328" y="2773292"/>
            <a:ext cx="1205758" cy="623958"/>
          </a:xfrm>
          <a:prstGeom prst="rect">
            <a:avLst/>
          </a:prstGeom>
          <a:effectLst>
            <a:outerShdw blurRad="63500" sx="102000" sy="102000" algn="ctr" rotWithShape="0">
              <a:prstClr val="black">
                <a:alpha val="40000"/>
              </a:prstClr>
            </a:outerShdw>
          </a:effectLst>
        </p:spPr>
      </p:pic>
      <p:sp>
        <p:nvSpPr>
          <p:cNvPr id="14" name="Textfeld 13">
            <a:extLst>
              <a:ext uri="{FF2B5EF4-FFF2-40B4-BE49-F238E27FC236}">
                <a16:creationId xmlns:a16="http://schemas.microsoft.com/office/drawing/2014/main" id="{865E8C72-D4BE-DA66-E233-A71B7D0E2117}"/>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
        <p:nvSpPr>
          <p:cNvPr id="15" name="Google Shape;545;p72">
            <a:extLst>
              <a:ext uri="{FF2B5EF4-FFF2-40B4-BE49-F238E27FC236}">
                <a16:creationId xmlns:a16="http://schemas.microsoft.com/office/drawing/2014/main" id="{9BEFB0D7-035E-F02F-C6F1-9C9C01C3110E}"/>
              </a:ext>
            </a:extLst>
          </p:cNvPr>
          <p:cNvSpPr txBox="1"/>
          <p:nvPr/>
        </p:nvSpPr>
        <p:spPr>
          <a:xfrm>
            <a:off x="250850" y="1239145"/>
            <a:ext cx="8331000" cy="4638985"/>
          </a:xfrm>
          <a:prstGeom prst="rect">
            <a:avLst/>
          </a:prstGeom>
          <a:noFill/>
          <a:ln>
            <a:noFill/>
          </a:ln>
        </p:spPr>
        <p:txBody>
          <a:bodyPr spcFirstLastPara="1" wrap="square" lIns="68575" tIns="34275" rIns="68575" bIns="34275" anchor="t" anchorCtr="0">
            <a:normAutofit/>
          </a:bodyPr>
          <a:lstStyle/>
          <a:p>
            <a:pPr marL="0" marR="0" lvl="1" indent="0" algn="l" rtl="0">
              <a:lnSpc>
                <a:spcPct val="90000"/>
              </a:lnSpc>
              <a:spcBef>
                <a:spcPts val="0"/>
              </a:spcBef>
              <a:spcAft>
                <a:spcPts val="0"/>
              </a:spcAft>
              <a:buClr>
                <a:schemeClr val="dk1"/>
              </a:buClr>
              <a:buSzPts val="1500"/>
              <a:buFont typeface="Arial"/>
              <a:buNone/>
            </a:pPr>
            <a:r>
              <a:rPr lang="de-DE" dirty="0">
                <a:solidFill>
                  <a:schemeClr val="dk1"/>
                </a:solidFill>
                <a:latin typeface="Avenir"/>
                <a:ea typeface="Avenir"/>
                <a:cs typeface="Avenir"/>
                <a:sym typeface="Avenir"/>
              </a:rPr>
              <a:t>Was sind notwendige Faktoren, um die Erbschaftsteuer zu stärken?</a:t>
            </a: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de-DE" dirty="0">
                <a:solidFill>
                  <a:schemeClr val="dk1"/>
                </a:solidFill>
                <a:latin typeface="Avenir"/>
                <a:ea typeface="Avenir"/>
                <a:cs typeface="Avenir"/>
                <a:sym typeface="Avenir"/>
              </a:rPr>
              <a:t>Narrativ über Ungleichheit stärken &amp; streuen</a:t>
            </a:r>
          </a:p>
          <a:p>
            <a:pPr marL="0" lvl="0" indent="0" rtl="0">
              <a:lnSpc>
                <a:spcPct val="115000"/>
              </a:lnSpc>
              <a:spcBef>
                <a:spcPts val="0"/>
              </a:spcBef>
              <a:spcAft>
                <a:spcPts val="0"/>
              </a:spcAft>
              <a:buNone/>
            </a:pPr>
            <a:endParaRPr lang="de-D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2796458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2" name="Foliennummernplatzhalter 1">
            <a:extLst>
              <a:ext uri="{FF2B5EF4-FFF2-40B4-BE49-F238E27FC236}">
                <a16:creationId xmlns:a16="http://schemas.microsoft.com/office/drawing/2014/main" id="{7E5551DF-422F-FE05-4C2F-FDE3A2DFD5B5}"/>
              </a:ext>
            </a:extLst>
          </p:cNvPr>
          <p:cNvSpPr>
            <a:spLocks noGrp="1"/>
          </p:cNvSpPr>
          <p:nvPr>
            <p:ph type="sldNum" sz="quarter" idx="12"/>
          </p:nvPr>
        </p:nvSpPr>
        <p:spPr/>
        <p:txBody>
          <a:bodyPr/>
          <a:lstStyle/>
          <a:p>
            <a:fld id="{B7C2DEF3-E1FD-5D4D-9F1F-FDE0EB2664A4}" type="slidenum">
              <a:rPr lang="de-DE" smtClean="0"/>
              <a:t>61</a:t>
            </a:fld>
            <a:endParaRPr lang="de-DE"/>
          </a:p>
        </p:txBody>
      </p:sp>
      <p:sp>
        <p:nvSpPr>
          <p:cNvPr id="8" name="Google Shape;545;p72">
            <a:extLst>
              <a:ext uri="{FF2B5EF4-FFF2-40B4-BE49-F238E27FC236}">
                <a16:creationId xmlns:a16="http://schemas.microsoft.com/office/drawing/2014/main" id="{E80A2C99-E74D-5469-17F4-7B236E2EE737}"/>
              </a:ext>
            </a:extLst>
          </p:cNvPr>
          <p:cNvSpPr txBox="1"/>
          <p:nvPr/>
        </p:nvSpPr>
        <p:spPr>
          <a:xfrm>
            <a:off x="250850" y="1232559"/>
            <a:ext cx="8331000" cy="4638985"/>
          </a:xfrm>
          <a:prstGeom prst="rect">
            <a:avLst/>
          </a:prstGeom>
          <a:noFill/>
          <a:ln>
            <a:noFill/>
          </a:ln>
        </p:spPr>
        <p:txBody>
          <a:bodyPr spcFirstLastPara="1" wrap="square" lIns="68575" tIns="34275" rIns="68575" bIns="34275" anchor="t" anchorCtr="0">
            <a:normAutofit/>
          </a:bodyPr>
          <a:lstStyle/>
          <a:p>
            <a:pPr marL="0" marR="0" lvl="1" indent="0" algn="l" rtl="0">
              <a:lnSpc>
                <a:spcPct val="90000"/>
              </a:lnSpc>
              <a:spcBef>
                <a:spcPts val="0"/>
              </a:spcBef>
              <a:spcAft>
                <a:spcPts val="0"/>
              </a:spcAft>
              <a:buClr>
                <a:schemeClr val="dk1"/>
              </a:buClr>
              <a:buSzPts val="1500"/>
              <a:buFont typeface="Arial"/>
              <a:buNone/>
            </a:pPr>
            <a:r>
              <a:rPr lang="de-DE" dirty="0">
                <a:solidFill>
                  <a:schemeClr val="dk1"/>
                </a:solidFill>
                <a:latin typeface="Avenir"/>
                <a:ea typeface="Avenir"/>
                <a:cs typeface="Avenir"/>
                <a:sym typeface="Avenir"/>
              </a:rPr>
              <a:t>Was sind notwendige Faktoren, um die Erbschaftsteuer zu stärken?</a:t>
            </a:r>
          </a:p>
          <a:p>
            <a:pPr marL="0" marR="0" lvl="1" indent="0" algn="l" rtl="0">
              <a:lnSpc>
                <a:spcPct val="90000"/>
              </a:lnSpc>
              <a:spcBef>
                <a:spcPts val="0"/>
              </a:spcBef>
              <a:spcAft>
                <a:spcPts val="0"/>
              </a:spcAft>
              <a:buClr>
                <a:schemeClr val="dk1"/>
              </a:buClr>
              <a:buSzPts val="1500"/>
              <a:buFont typeface="Arial"/>
              <a:buNone/>
            </a:pPr>
            <a:endParaRPr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de-DE" dirty="0">
                <a:solidFill>
                  <a:schemeClr val="dk1"/>
                </a:solidFill>
                <a:latin typeface="Avenir"/>
                <a:ea typeface="Avenir"/>
                <a:cs typeface="Avenir"/>
                <a:sym typeface="Avenir"/>
              </a:rPr>
              <a:t>Narrativ über Ungleichheit stärken &amp; streuen</a:t>
            </a:r>
          </a:p>
          <a:p>
            <a:pPr marL="457200" marR="0" lvl="0" indent="-323850" algn="l" rtl="0">
              <a:lnSpc>
                <a:spcPct val="90000"/>
              </a:lnSpc>
              <a:spcBef>
                <a:spcPts val="0"/>
              </a:spcBef>
              <a:spcAft>
                <a:spcPts val="1200"/>
              </a:spcAft>
              <a:buClr>
                <a:schemeClr val="dk1"/>
              </a:buClr>
              <a:buSzPts val="1500"/>
              <a:buFont typeface="Avenir"/>
              <a:buChar char="●"/>
            </a:pPr>
            <a:r>
              <a:rPr lang="de-DE" b="0" i="0" u="none" strike="noStrike" cap="none" dirty="0">
                <a:solidFill>
                  <a:schemeClr val="dk1"/>
                </a:solidFill>
                <a:latin typeface="Avenir"/>
                <a:ea typeface="Avenir"/>
                <a:cs typeface="Avenir"/>
                <a:sym typeface="Avenir"/>
              </a:rPr>
              <a:t>Neues (altes) RON mit Priorität: </a:t>
            </a:r>
            <a:r>
              <a:rPr lang="de-DE" dirty="0">
                <a:solidFill>
                  <a:schemeClr val="dk1"/>
                </a:solidFill>
                <a:latin typeface="Avenir"/>
                <a:ea typeface="Avenir"/>
                <a:cs typeface="Avenir"/>
                <a:sym typeface="Avenir"/>
              </a:rPr>
              <a:t>                                                        </a:t>
            </a:r>
            <a:r>
              <a:rPr lang="de-DE" b="0" i="0" u="none" strike="noStrike" cap="none" dirty="0">
                <a:latin typeface="Avenir"/>
                <a:ea typeface="Avenir"/>
                <a:cs typeface="Avenir"/>
                <a:sym typeface="Avenir"/>
              </a:rPr>
              <a:t>Demokratie &amp; Gerechtigkeit &amp; weniger Ungleichheit</a:t>
            </a:r>
          </a:p>
          <a:p>
            <a:pPr marL="457200" indent="-323850">
              <a:lnSpc>
                <a:spcPct val="90000"/>
              </a:lnSpc>
              <a:spcAft>
                <a:spcPts val="1200"/>
              </a:spcAft>
              <a:buClr>
                <a:schemeClr val="dk1"/>
              </a:buClr>
              <a:buSzPts val="1500"/>
              <a:buFont typeface="Avenir"/>
              <a:buChar char="●"/>
            </a:pPr>
            <a:r>
              <a:rPr lang="de-DE" dirty="0">
                <a:solidFill>
                  <a:schemeClr val="dk1"/>
                </a:solidFill>
                <a:latin typeface="Avenir"/>
                <a:ea typeface="Avenir"/>
                <a:cs typeface="Avenir"/>
                <a:sym typeface="Avenir"/>
              </a:rPr>
              <a:t>Neues Paradigma</a:t>
            </a:r>
            <a:endParaRPr lang="de-DE" b="0" i="0" u="none" strike="noStrike" cap="none" dirty="0">
              <a:solidFill>
                <a:schemeClr val="dk1"/>
              </a:solidFill>
              <a:latin typeface="Avenir"/>
              <a:ea typeface="Avenir"/>
              <a:cs typeface="Avenir"/>
              <a:sym typeface="Avenir"/>
            </a:endParaRPr>
          </a:p>
          <a:p>
            <a:pPr marL="457200" marR="0" lvl="0" indent="-323850" algn="l" rtl="0">
              <a:lnSpc>
                <a:spcPct val="90000"/>
              </a:lnSpc>
              <a:spcBef>
                <a:spcPts val="0"/>
              </a:spcBef>
              <a:spcAft>
                <a:spcPts val="1200"/>
              </a:spcAft>
              <a:buClr>
                <a:schemeClr val="dk1"/>
              </a:buClr>
              <a:buSzPts val="1500"/>
              <a:buFont typeface="Avenir"/>
              <a:buChar char="●"/>
            </a:pPr>
            <a:r>
              <a:rPr lang="de-DE" b="0" i="0" u="none" strike="noStrike" cap="none" dirty="0">
                <a:solidFill>
                  <a:schemeClr val="dk1"/>
                </a:solidFill>
                <a:latin typeface="Avenir"/>
                <a:ea typeface="Avenir"/>
                <a:cs typeface="Avenir"/>
                <a:sym typeface="Avenir"/>
              </a:rPr>
              <a:t>Starke Advokaten</a:t>
            </a:r>
          </a:p>
          <a:p>
            <a:pPr marL="457200" indent="-323850">
              <a:lnSpc>
                <a:spcPct val="90000"/>
              </a:lnSpc>
              <a:spcAft>
                <a:spcPts val="1200"/>
              </a:spcAft>
              <a:buClr>
                <a:schemeClr val="dk1"/>
              </a:buClr>
              <a:buSzPts val="1500"/>
              <a:buFont typeface="Avenir"/>
              <a:buChar char="●"/>
            </a:pPr>
            <a:r>
              <a:rPr lang="de-DE" dirty="0">
                <a:solidFill>
                  <a:schemeClr val="dk1"/>
                </a:solidFill>
                <a:latin typeface="Avenir"/>
                <a:ea typeface="Avenir"/>
                <a:cs typeface="Avenir"/>
                <a:sym typeface="Avenir"/>
              </a:rPr>
              <a:t>Erbschaftsteuer </a:t>
            </a:r>
            <a:r>
              <a:rPr lang="de-DE" dirty="0">
                <a:solidFill>
                  <a:srgbClr val="FF632E"/>
                </a:solidFill>
                <a:latin typeface="Avenir"/>
                <a:ea typeface="Avenir"/>
                <a:cs typeface="Avenir"/>
                <a:sym typeface="Avenir"/>
              </a:rPr>
              <a:t>Teil eines Ganzen (Ausdruck von Steuergerechtigkeit)</a:t>
            </a:r>
          </a:p>
          <a:p>
            <a:pPr marL="419100" indent="-285750">
              <a:lnSpc>
                <a:spcPct val="90000"/>
              </a:lnSpc>
              <a:spcAft>
                <a:spcPts val="1200"/>
              </a:spcAft>
              <a:buClr>
                <a:schemeClr val="dk1"/>
              </a:buClr>
              <a:buSzPts val="1500"/>
              <a:buFont typeface="Wingdings" pitchFamily="2" charset="2"/>
              <a:buChar char="à"/>
            </a:pPr>
            <a:r>
              <a:rPr lang="de-DE" b="0" i="0" u="none" strike="noStrike" cap="none" dirty="0">
                <a:solidFill>
                  <a:schemeClr val="dk1"/>
                </a:solidFill>
                <a:latin typeface="Avenir"/>
                <a:ea typeface="Avenir"/>
                <a:cs typeface="Avenir"/>
                <a:sym typeface="Avenir"/>
              </a:rPr>
              <a:t>Neue Forschungsergebnisse: </a:t>
            </a:r>
            <a:r>
              <a:rPr lang="de-DE" b="0" i="0" u="none" strike="noStrike" cap="none" dirty="0">
                <a:solidFill>
                  <a:srgbClr val="FF632E"/>
                </a:solidFill>
                <a:latin typeface="Avenir"/>
                <a:ea typeface="Avenir"/>
                <a:cs typeface="Avenir"/>
                <a:sym typeface="Avenir"/>
              </a:rPr>
              <a:t>Grunderbe </a:t>
            </a:r>
            <a:r>
              <a:rPr lang="de-DE" b="0" i="0" u="none" strike="noStrike" cap="none" dirty="0">
                <a:solidFill>
                  <a:schemeClr val="dk1"/>
                </a:solidFill>
                <a:latin typeface="Avenir"/>
                <a:ea typeface="Avenir"/>
                <a:cs typeface="Avenir"/>
                <a:sym typeface="Avenir"/>
              </a:rPr>
              <a:t>würde Vermögensungleichheit  reduzieren</a:t>
            </a: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a:p>
            <a:pPr marL="0" marR="0" lvl="0" indent="0" algn="l" rtl="0">
              <a:lnSpc>
                <a:spcPct val="90000"/>
              </a:lnSpc>
              <a:spcBef>
                <a:spcPts val="800"/>
              </a:spcBef>
              <a:spcAft>
                <a:spcPts val="0"/>
              </a:spcAft>
              <a:buClr>
                <a:schemeClr val="dk1"/>
              </a:buClr>
              <a:buSzPts val="1500"/>
              <a:buFont typeface="Arial"/>
              <a:buNone/>
            </a:pPr>
            <a:endParaRPr b="0" i="0" u="none" strike="noStrike" cap="none" dirty="0">
              <a:solidFill>
                <a:schemeClr val="dk1"/>
              </a:solidFill>
              <a:latin typeface="Avenir"/>
              <a:ea typeface="Avenir"/>
              <a:cs typeface="Avenir"/>
              <a:sym typeface="Avenir"/>
            </a:endParaRPr>
          </a:p>
        </p:txBody>
      </p:sp>
      <p:sp>
        <p:nvSpPr>
          <p:cNvPr id="9" name="Textfeld 8">
            <a:extLst>
              <a:ext uri="{FF2B5EF4-FFF2-40B4-BE49-F238E27FC236}">
                <a16:creationId xmlns:a16="http://schemas.microsoft.com/office/drawing/2014/main" id="{D16AF537-6201-6F0B-4081-6B2FB845BFF2}"/>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a:t>
            </a:r>
            <a:r>
              <a:rPr lang="de-DE" sz="2500" dirty="0">
                <a:solidFill>
                  <a:srgbClr val="FF632E"/>
                </a:solidFill>
                <a:latin typeface="Avenir Book" panose="02000503020000020003" pitchFamily="2" charset="0"/>
              </a:rPr>
              <a:t>Erbschaftsteuer stärken </a:t>
            </a:r>
          </a:p>
          <a:p>
            <a:r>
              <a:rPr lang="de-DE" sz="2500" dirty="0">
                <a:latin typeface="Avenir Book" panose="02000503020000020003" pitchFamily="2" charset="0"/>
              </a:rPr>
              <a:t>&amp; Grunderbe einführen</a:t>
            </a:r>
            <a:endParaRPr lang="de-US" sz="2500" dirty="0">
              <a:solidFill>
                <a:srgbClr val="FF632E"/>
              </a:solidFill>
              <a:latin typeface="Avenir Book" panose="02000503020000020003" pitchFamily="2" charset="0"/>
            </a:endParaRPr>
          </a:p>
        </p:txBody>
      </p:sp>
    </p:spTree>
    <p:extLst>
      <p:ext uri="{BB962C8B-B14F-4D97-AF65-F5344CB8AC3E}">
        <p14:creationId xmlns:p14="http://schemas.microsoft.com/office/powerpoint/2010/main" val="3278714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62</a:t>
            </a:fld>
            <a:endParaRPr lang="de-DE"/>
          </a:p>
        </p:txBody>
      </p:sp>
      <p:sp>
        <p:nvSpPr>
          <p:cNvPr id="7" name="Textfeld 6">
            <a:extLst>
              <a:ext uri="{FF2B5EF4-FFF2-40B4-BE49-F238E27FC236}">
                <a16:creationId xmlns:a16="http://schemas.microsoft.com/office/drawing/2014/main" id="{2EA0D731-4F8D-9A0B-C265-D19F6CF388CD}"/>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solidFill>
                  <a:srgbClr val="FF632E"/>
                </a:solidFill>
                <a:latin typeface="Avenir Book" panose="02000503020000020003" pitchFamily="2" charset="0"/>
              </a:rPr>
              <a:t>&amp;</a:t>
            </a:r>
            <a:r>
              <a:rPr lang="de-DE" sz="2500" dirty="0">
                <a:latin typeface="Avenir Book" panose="02000503020000020003" pitchFamily="2" charset="0"/>
              </a:rPr>
              <a:t> Grunderbe einführen</a:t>
            </a:r>
            <a:endParaRPr lang="de-US" sz="2500" dirty="0">
              <a:latin typeface="Avenir Book" panose="02000503020000020003" pitchFamily="2" charset="0"/>
            </a:endParaRPr>
          </a:p>
        </p:txBody>
      </p:sp>
      <p:sp>
        <p:nvSpPr>
          <p:cNvPr id="8" name="Google Shape;536;p71">
            <a:extLst>
              <a:ext uri="{FF2B5EF4-FFF2-40B4-BE49-F238E27FC236}">
                <a16:creationId xmlns:a16="http://schemas.microsoft.com/office/drawing/2014/main" id="{14B4FADA-546B-41C0-054B-7F811BC4E959}"/>
              </a:ext>
            </a:extLst>
          </p:cNvPr>
          <p:cNvSpPr txBox="1"/>
          <p:nvPr/>
        </p:nvSpPr>
        <p:spPr>
          <a:xfrm>
            <a:off x="569848" y="2139470"/>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1200"/>
              </a:spcBef>
              <a:spcAft>
                <a:spcPts val="1200"/>
              </a:spcAft>
              <a:buNone/>
            </a:pPr>
            <a:r>
              <a:rPr lang="en" dirty="0">
                <a:solidFill>
                  <a:schemeClr val="dk1"/>
                </a:solidFill>
                <a:latin typeface="Avenir"/>
                <a:ea typeface="Avenir"/>
                <a:cs typeface="Avenir"/>
                <a:sym typeface="Avenir"/>
              </a:rPr>
              <a:t>”Die </a:t>
            </a:r>
            <a:r>
              <a:rPr lang="en" dirty="0" err="1">
                <a:solidFill>
                  <a:schemeClr val="dk1"/>
                </a:solidFill>
                <a:latin typeface="Avenir"/>
                <a:ea typeface="Avenir"/>
                <a:cs typeface="Avenir"/>
                <a:sym typeface="Avenir"/>
              </a:rPr>
              <a:t>Lösungen</a:t>
            </a:r>
            <a:r>
              <a:rPr lang="en" dirty="0">
                <a:solidFill>
                  <a:schemeClr val="dk1"/>
                </a:solidFill>
                <a:latin typeface="Avenir"/>
                <a:ea typeface="Avenir"/>
                <a:cs typeface="Avenir"/>
                <a:sym typeface="Avenir"/>
              </a:rPr>
              <a:t> für die </a:t>
            </a:r>
            <a:r>
              <a:rPr lang="en" dirty="0" err="1">
                <a:solidFill>
                  <a:schemeClr val="dk1"/>
                </a:solidFill>
                <a:latin typeface="Avenir"/>
                <a:ea typeface="Avenir"/>
                <a:cs typeface="Avenir"/>
                <a:sym typeface="Avenir"/>
              </a:rPr>
              <a:t>Probleme</a:t>
            </a:r>
            <a:r>
              <a:rPr lang="en" dirty="0">
                <a:solidFill>
                  <a:schemeClr val="dk1"/>
                </a:solidFill>
                <a:latin typeface="Avenir"/>
                <a:ea typeface="Avenir"/>
                <a:cs typeface="Avenir"/>
                <a:sym typeface="Avenir"/>
              </a:rPr>
              <a:t> [der </a:t>
            </a:r>
            <a:r>
              <a:rPr lang="en" dirty="0" err="1">
                <a:solidFill>
                  <a:schemeClr val="dk1"/>
                </a:solidFill>
                <a:latin typeface="Avenir"/>
                <a:ea typeface="Avenir"/>
                <a:cs typeface="Avenir"/>
                <a:sym typeface="Avenir"/>
              </a:rPr>
              <a:t>Ungleichheit</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liegen</a:t>
            </a:r>
            <a:r>
              <a:rPr lang="en" dirty="0">
                <a:solidFill>
                  <a:schemeClr val="dk1"/>
                </a:solidFill>
                <a:latin typeface="Avenir"/>
                <a:ea typeface="Avenir"/>
                <a:cs typeface="Avenir"/>
                <a:sym typeface="Avenir"/>
              </a:rPr>
              <a:t> in </a:t>
            </a:r>
            <a:r>
              <a:rPr lang="en" dirty="0" err="1">
                <a:solidFill>
                  <a:schemeClr val="dk1"/>
                </a:solidFill>
                <a:latin typeface="Avenir"/>
                <a:ea typeface="Avenir"/>
                <a:cs typeface="Avenir"/>
                <a:sym typeface="Avenir"/>
              </a:rPr>
              <a:t>unserer</a:t>
            </a:r>
            <a:r>
              <a:rPr lang="en" dirty="0">
                <a:solidFill>
                  <a:schemeClr val="dk1"/>
                </a:solidFill>
                <a:latin typeface="Avenir"/>
                <a:ea typeface="Avenir"/>
                <a:cs typeface="Avenir"/>
                <a:sym typeface="Avenir"/>
              </a:rPr>
              <a:t> Hand."                                                                      </a:t>
            </a:r>
            <a:r>
              <a:rPr lang="en" i="1" dirty="0">
                <a:solidFill>
                  <a:schemeClr val="dk1"/>
                </a:solidFill>
                <a:latin typeface="Avenir"/>
                <a:ea typeface="Avenir"/>
                <a:cs typeface="Avenir"/>
                <a:sym typeface="Avenir"/>
              </a:rPr>
              <a:t>– Anthony Atkinson (2015)</a:t>
            </a:r>
            <a:endParaRPr b="0" i="1" u="none" strike="noStrike" cap="none"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3509736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63</a:t>
            </a:fld>
            <a:endParaRPr lang="de-DE"/>
          </a:p>
        </p:txBody>
      </p:sp>
      <p:sp>
        <p:nvSpPr>
          <p:cNvPr id="6" name="Textfeld 5">
            <a:extLst>
              <a:ext uri="{FF2B5EF4-FFF2-40B4-BE49-F238E27FC236}">
                <a16:creationId xmlns:a16="http://schemas.microsoft.com/office/drawing/2014/main" id="{E69C9918-9FC7-B6A3-9DF8-4A9827AEA84F}"/>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7" name="Textfeld 6">
            <a:extLst>
              <a:ext uri="{FF2B5EF4-FFF2-40B4-BE49-F238E27FC236}">
                <a16:creationId xmlns:a16="http://schemas.microsoft.com/office/drawing/2014/main" id="{5B1438B6-D21E-BD30-6FF3-8964E7FE8E33}"/>
              </a:ext>
            </a:extLst>
          </p:cNvPr>
          <p:cNvSpPr txBox="1"/>
          <p:nvPr/>
        </p:nvSpPr>
        <p:spPr>
          <a:xfrm>
            <a:off x="34190" y="5855026"/>
            <a:ext cx="1281120" cy="207749"/>
          </a:xfrm>
          <a:prstGeom prst="rect">
            <a:avLst/>
          </a:prstGeom>
          <a:noFill/>
        </p:spPr>
        <p:txBody>
          <a:bodyPr wrap="none" rtlCol="0">
            <a:spAutoFit/>
          </a:bodyPr>
          <a:lstStyle/>
          <a:p>
            <a:r>
              <a:rPr lang="de-DE" sz="750" dirty="0"/>
              <a:t>Quelle: Piketty 2022, S. 167.</a:t>
            </a:r>
          </a:p>
        </p:txBody>
      </p:sp>
      <p:pic>
        <p:nvPicPr>
          <p:cNvPr id="5" name="Grafik 4">
            <a:extLst>
              <a:ext uri="{FF2B5EF4-FFF2-40B4-BE49-F238E27FC236}">
                <a16:creationId xmlns:a16="http://schemas.microsoft.com/office/drawing/2014/main" id="{DB63AE31-D188-1591-D6D3-E4FA94E9AF67}"/>
              </a:ext>
            </a:extLst>
          </p:cNvPr>
          <p:cNvPicPr>
            <a:picLocks noChangeAspect="1"/>
          </p:cNvPicPr>
          <p:nvPr/>
        </p:nvPicPr>
        <p:blipFill>
          <a:blip r:embed="rId2"/>
          <a:stretch>
            <a:fillRect/>
          </a:stretch>
        </p:blipFill>
        <p:spPr>
          <a:xfrm>
            <a:off x="0" y="988784"/>
            <a:ext cx="9109810" cy="5111979"/>
          </a:xfrm>
          <a:prstGeom prst="rect">
            <a:avLst/>
          </a:prstGeom>
        </p:spPr>
      </p:pic>
      <p:pic>
        <p:nvPicPr>
          <p:cNvPr id="10" name="Grafik 9">
            <a:extLst>
              <a:ext uri="{FF2B5EF4-FFF2-40B4-BE49-F238E27FC236}">
                <a16:creationId xmlns:a16="http://schemas.microsoft.com/office/drawing/2014/main" id="{02ED2580-869D-29EB-AF77-06BA94342CEB}"/>
              </a:ext>
            </a:extLst>
          </p:cNvPr>
          <p:cNvPicPr>
            <a:picLocks noChangeAspect="1"/>
          </p:cNvPicPr>
          <p:nvPr/>
        </p:nvPicPr>
        <p:blipFill>
          <a:blip r:embed="rId3"/>
          <a:stretch>
            <a:fillRect/>
          </a:stretch>
        </p:blipFill>
        <p:spPr>
          <a:xfrm>
            <a:off x="7992318" y="2713730"/>
            <a:ext cx="721167" cy="329676"/>
          </a:xfrm>
          <a:prstGeom prst="rect">
            <a:avLst/>
          </a:prstGeom>
        </p:spPr>
      </p:pic>
      <p:pic>
        <p:nvPicPr>
          <p:cNvPr id="11" name="Grafik 10">
            <a:extLst>
              <a:ext uri="{FF2B5EF4-FFF2-40B4-BE49-F238E27FC236}">
                <a16:creationId xmlns:a16="http://schemas.microsoft.com/office/drawing/2014/main" id="{F3759166-A4A4-139A-13CD-E9D9EB8E9762}"/>
              </a:ext>
            </a:extLst>
          </p:cNvPr>
          <p:cNvPicPr>
            <a:picLocks noChangeAspect="1"/>
          </p:cNvPicPr>
          <p:nvPr/>
        </p:nvPicPr>
        <p:blipFill>
          <a:blip r:embed="rId3"/>
          <a:stretch>
            <a:fillRect/>
          </a:stretch>
        </p:blipFill>
        <p:spPr>
          <a:xfrm>
            <a:off x="7907437" y="3220646"/>
            <a:ext cx="952983" cy="329676"/>
          </a:xfrm>
          <a:prstGeom prst="rect">
            <a:avLst/>
          </a:prstGeom>
        </p:spPr>
      </p:pic>
      <p:pic>
        <p:nvPicPr>
          <p:cNvPr id="12" name="Grafik 11">
            <a:extLst>
              <a:ext uri="{FF2B5EF4-FFF2-40B4-BE49-F238E27FC236}">
                <a16:creationId xmlns:a16="http://schemas.microsoft.com/office/drawing/2014/main" id="{AD41E7C1-C11D-A1E5-289F-16B4C2DC020D}"/>
              </a:ext>
            </a:extLst>
          </p:cNvPr>
          <p:cNvPicPr>
            <a:picLocks noChangeAspect="1"/>
          </p:cNvPicPr>
          <p:nvPr/>
        </p:nvPicPr>
        <p:blipFill>
          <a:blip r:embed="rId3"/>
          <a:stretch>
            <a:fillRect/>
          </a:stretch>
        </p:blipFill>
        <p:spPr>
          <a:xfrm>
            <a:off x="7870461" y="3765821"/>
            <a:ext cx="1105706" cy="329676"/>
          </a:xfrm>
          <a:prstGeom prst="rect">
            <a:avLst/>
          </a:prstGeom>
        </p:spPr>
      </p:pic>
      <p:sp>
        <p:nvSpPr>
          <p:cNvPr id="13" name="Textfeld 12">
            <a:extLst>
              <a:ext uri="{FF2B5EF4-FFF2-40B4-BE49-F238E27FC236}">
                <a16:creationId xmlns:a16="http://schemas.microsoft.com/office/drawing/2014/main" id="{99B531C2-0823-016D-8346-8A60A7F68390}"/>
              </a:ext>
            </a:extLst>
          </p:cNvPr>
          <p:cNvSpPr txBox="1"/>
          <p:nvPr/>
        </p:nvSpPr>
        <p:spPr>
          <a:xfrm>
            <a:off x="7918896" y="2788430"/>
            <a:ext cx="955198" cy="323165"/>
          </a:xfrm>
          <a:prstGeom prst="rect">
            <a:avLst/>
          </a:prstGeom>
          <a:noFill/>
        </p:spPr>
        <p:txBody>
          <a:bodyPr wrap="none" rtlCol="0">
            <a:spAutoFit/>
          </a:bodyPr>
          <a:lstStyle/>
          <a:p>
            <a:r>
              <a:rPr lang="de-DE" sz="1500" b="1" dirty="0">
                <a:latin typeface="Avenir Book" panose="02000503020000020003" pitchFamily="2" charset="0"/>
              </a:rPr>
              <a:t>Top 10%</a:t>
            </a:r>
          </a:p>
        </p:txBody>
      </p:sp>
      <p:sp>
        <p:nvSpPr>
          <p:cNvPr id="14" name="Textfeld 13">
            <a:extLst>
              <a:ext uri="{FF2B5EF4-FFF2-40B4-BE49-F238E27FC236}">
                <a16:creationId xmlns:a16="http://schemas.microsoft.com/office/drawing/2014/main" id="{A3B1C24D-AE02-AF45-9BE4-3CC9D79F323E}"/>
              </a:ext>
            </a:extLst>
          </p:cNvPr>
          <p:cNvSpPr txBox="1"/>
          <p:nvPr/>
        </p:nvSpPr>
        <p:spPr>
          <a:xfrm>
            <a:off x="7692184" y="3295496"/>
            <a:ext cx="1462260" cy="323165"/>
          </a:xfrm>
          <a:prstGeom prst="rect">
            <a:avLst/>
          </a:prstGeom>
          <a:noFill/>
        </p:spPr>
        <p:txBody>
          <a:bodyPr wrap="none" rtlCol="0">
            <a:spAutoFit/>
          </a:bodyPr>
          <a:lstStyle/>
          <a:p>
            <a:r>
              <a:rPr lang="de-DE" sz="1500" b="1" dirty="0">
                <a:latin typeface="Avenir Book" panose="02000503020000020003" pitchFamily="2" charset="0"/>
              </a:rPr>
              <a:t>Nächsten 40%</a:t>
            </a:r>
          </a:p>
        </p:txBody>
      </p:sp>
      <p:sp>
        <p:nvSpPr>
          <p:cNvPr id="15" name="Textfeld 14">
            <a:extLst>
              <a:ext uri="{FF2B5EF4-FFF2-40B4-BE49-F238E27FC236}">
                <a16:creationId xmlns:a16="http://schemas.microsoft.com/office/drawing/2014/main" id="{49AA7AB9-1599-4029-3272-9263B87732D7}"/>
              </a:ext>
            </a:extLst>
          </p:cNvPr>
          <p:cNvSpPr txBox="1"/>
          <p:nvPr/>
        </p:nvSpPr>
        <p:spPr>
          <a:xfrm>
            <a:off x="7731467" y="3839933"/>
            <a:ext cx="1393330" cy="323165"/>
          </a:xfrm>
          <a:prstGeom prst="rect">
            <a:avLst/>
          </a:prstGeom>
          <a:noFill/>
        </p:spPr>
        <p:txBody>
          <a:bodyPr wrap="none" rtlCol="0">
            <a:spAutoFit/>
          </a:bodyPr>
          <a:lstStyle/>
          <a:p>
            <a:r>
              <a:rPr lang="de-DE" sz="1500" b="1" dirty="0">
                <a:latin typeface="Avenir Book" panose="02000503020000020003" pitchFamily="2" charset="0"/>
              </a:rPr>
              <a:t>Ärmeren 50%</a:t>
            </a:r>
          </a:p>
        </p:txBody>
      </p:sp>
      <p:pic>
        <p:nvPicPr>
          <p:cNvPr id="17" name="Grafik 16">
            <a:extLst>
              <a:ext uri="{FF2B5EF4-FFF2-40B4-BE49-F238E27FC236}">
                <a16:creationId xmlns:a16="http://schemas.microsoft.com/office/drawing/2014/main" id="{EB46D1C5-97ED-3FBB-8DE7-52EBFCF48663}"/>
              </a:ext>
            </a:extLst>
          </p:cNvPr>
          <p:cNvPicPr>
            <a:picLocks noChangeAspect="1"/>
          </p:cNvPicPr>
          <p:nvPr/>
        </p:nvPicPr>
        <p:blipFill>
          <a:blip r:embed="rId4"/>
          <a:stretch>
            <a:fillRect/>
          </a:stretch>
        </p:blipFill>
        <p:spPr>
          <a:xfrm>
            <a:off x="2531534" y="2859458"/>
            <a:ext cx="355600" cy="1439598"/>
          </a:xfrm>
          <a:prstGeom prst="rect">
            <a:avLst/>
          </a:prstGeom>
        </p:spPr>
      </p:pic>
    </p:spTree>
    <p:extLst>
      <p:ext uri="{BB962C8B-B14F-4D97-AF65-F5344CB8AC3E}">
        <p14:creationId xmlns:p14="http://schemas.microsoft.com/office/powerpoint/2010/main" val="1527135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64</a:t>
            </a:fld>
            <a:endParaRPr lang="de-DE"/>
          </a:p>
        </p:txBody>
      </p:sp>
      <p:sp>
        <p:nvSpPr>
          <p:cNvPr id="6" name="Textfeld 5">
            <a:extLst>
              <a:ext uri="{FF2B5EF4-FFF2-40B4-BE49-F238E27FC236}">
                <a16:creationId xmlns:a16="http://schemas.microsoft.com/office/drawing/2014/main" id="{E69C9918-9FC7-B6A3-9DF8-4A9827AEA84F}"/>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9" name="Google Shape;536;p71">
            <a:extLst>
              <a:ext uri="{FF2B5EF4-FFF2-40B4-BE49-F238E27FC236}">
                <a16:creationId xmlns:a16="http://schemas.microsoft.com/office/drawing/2014/main" id="{F8C13F2F-9328-6EBD-A361-024821EE90E0}"/>
              </a:ext>
            </a:extLst>
          </p:cNvPr>
          <p:cNvSpPr txBox="1"/>
          <p:nvPr/>
        </p:nvSpPr>
        <p:spPr>
          <a:xfrm>
            <a:off x="722250" y="2273580"/>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buNone/>
            </a:pPr>
            <a:r>
              <a:rPr lang="en" dirty="0">
                <a:solidFill>
                  <a:schemeClr val="dk1"/>
                </a:solidFill>
                <a:latin typeface="Avenir"/>
                <a:ea typeface="Avenir"/>
                <a:cs typeface="Avenir"/>
                <a:sym typeface="Avenir"/>
              </a:rPr>
              <a:t>”</a:t>
            </a:r>
            <a:r>
              <a:rPr lang="en" dirty="0" err="1">
                <a:solidFill>
                  <a:schemeClr val="dk1"/>
                </a:solidFill>
                <a:latin typeface="Avenir"/>
                <a:ea typeface="Avenir"/>
                <a:cs typeface="Avenir"/>
                <a:sym typeface="Avenir"/>
              </a:rPr>
              <a:t>Gerade</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weil</a:t>
            </a:r>
            <a:r>
              <a:rPr lang="en" dirty="0">
                <a:solidFill>
                  <a:schemeClr val="dk1"/>
                </a:solidFill>
                <a:latin typeface="Avenir"/>
                <a:ea typeface="Avenir"/>
                <a:cs typeface="Avenir"/>
                <a:sym typeface="Avenir"/>
              </a:rPr>
              <a:t> die </a:t>
            </a:r>
            <a:r>
              <a:rPr lang="en" dirty="0" err="1">
                <a:solidFill>
                  <a:schemeClr val="dk1"/>
                </a:solidFill>
                <a:latin typeface="Avenir"/>
                <a:ea typeface="Avenir"/>
                <a:cs typeface="Avenir"/>
                <a:sym typeface="Avenir"/>
              </a:rPr>
              <a:t>Vermögen</a:t>
            </a:r>
            <a:r>
              <a:rPr lang="en" dirty="0">
                <a:solidFill>
                  <a:schemeClr val="dk1"/>
                </a:solidFill>
                <a:latin typeface="Avenir"/>
                <a:ea typeface="Avenir"/>
                <a:cs typeface="Avenir"/>
                <a:sym typeface="Avenir"/>
              </a:rPr>
              <a:t> in Deutschland so stark </a:t>
            </a:r>
            <a:r>
              <a:rPr lang="en" dirty="0" err="1">
                <a:solidFill>
                  <a:schemeClr val="dk1"/>
                </a:solidFill>
                <a:latin typeface="Avenir"/>
                <a:ea typeface="Avenir"/>
                <a:cs typeface="Avenir"/>
                <a:sym typeface="Avenir"/>
              </a:rPr>
              <a:t>konzentriert</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sind</a:t>
            </a:r>
            <a:r>
              <a:rPr lang="en" dirty="0">
                <a:solidFill>
                  <a:schemeClr val="dk1"/>
                </a:solidFill>
                <a:latin typeface="Avenir"/>
                <a:ea typeface="Avenir"/>
                <a:cs typeface="Avenir"/>
                <a:sym typeface="Avenir"/>
              </a:rPr>
              <a:t>, </a:t>
            </a:r>
          </a:p>
          <a:p>
            <a:pPr marL="0" lvl="0" indent="0" algn="ctr" rtl="0">
              <a:lnSpc>
                <a:spcPct val="115000"/>
              </a:lnSpc>
              <a:buNone/>
            </a:pPr>
            <a:r>
              <a:rPr lang="en" dirty="0" err="1">
                <a:solidFill>
                  <a:schemeClr val="dk1"/>
                </a:solidFill>
                <a:latin typeface="Avenir"/>
                <a:ea typeface="Avenir"/>
                <a:cs typeface="Avenir"/>
                <a:sym typeface="Avenir"/>
              </a:rPr>
              <a:t>lässt</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sich</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Ungleichheit</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nur</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dann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spürbar</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reduzieren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wenn</a:t>
            </a:r>
            <a:r>
              <a:rPr lang="en" dirty="0">
                <a:solidFill>
                  <a:schemeClr val="dk1"/>
                </a:solidFill>
                <a:latin typeface="Avenir"/>
                <a:ea typeface="Avenir"/>
                <a:cs typeface="Avenir"/>
                <a:sym typeface="Avenir"/>
              </a:rPr>
              <a:t> man </a:t>
            </a:r>
            <a:r>
              <a:rPr lang="en" dirty="0" err="1">
                <a:solidFill>
                  <a:schemeClr val="dk1"/>
                </a:solidFill>
                <a:latin typeface="Avenir"/>
                <a:ea typeface="Avenir"/>
                <a:cs typeface="Avenir"/>
                <a:sym typeface="Avenir"/>
              </a:rPr>
              <a:t>denen</a:t>
            </a:r>
            <a:r>
              <a:rPr lang="en" dirty="0">
                <a:solidFill>
                  <a:schemeClr val="dk1"/>
                </a:solidFill>
                <a:latin typeface="Avenir"/>
                <a:ea typeface="Avenir"/>
                <a:cs typeface="Avenir"/>
                <a:sym typeface="Avenir"/>
              </a:rPr>
              <a:t>, </a:t>
            </a:r>
          </a:p>
          <a:p>
            <a:pPr marL="0" lvl="0" indent="0" algn="ctr" rtl="0">
              <a:lnSpc>
                <a:spcPct val="115000"/>
              </a:lnSpc>
              <a:buNone/>
            </a:pPr>
            <a:r>
              <a:rPr lang="en" dirty="0">
                <a:solidFill>
                  <a:schemeClr val="dk1"/>
                </a:solidFill>
                <a:latin typeface="Avenir"/>
                <a:ea typeface="Avenir"/>
                <a:cs typeface="Avenir"/>
                <a:sym typeface="Avenir"/>
              </a:rPr>
              <a:t>die </a:t>
            </a:r>
            <a:r>
              <a:rPr lang="en" dirty="0" err="1">
                <a:solidFill>
                  <a:schemeClr val="dk1"/>
                </a:solidFill>
                <a:latin typeface="Avenir"/>
                <a:ea typeface="Avenir"/>
                <a:cs typeface="Avenir"/>
                <a:sym typeface="Avenir"/>
              </a:rPr>
              <a:t>nichts</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haben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beim</a:t>
            </a:r>
            <a:r>
              <a:rPr lang="en" dirty="0">
                <a:solidFill>
                  <a:schemeClr val="dk1"/>
                </a:solidFill>
                <a:latin typeface="Avenir"/>
                <a:ea typeface="Avenir"/>
                <a:cs typeface="Avenir"/>
                <a:sym typeface="Avenir"/>
              </a:rPr>
              <a:t> Aufbau von </a:t>
            </a:r>
            <a:r>
              <a:rPr lang="en" dirty="0" err="1">
                <a:solidFill>
                  <a:schemeClr val="dk1"/>
                </a:solidFill>
                <a:latin typeface="Avenir"/>
                <a:ea typeface="Avenir"/>
                <a:cs typeface="Avenir"/>
                <a:sym typeface="Avenir"/>
              </a:rPr>
              <a:t>Vermögen</a:t>
            </a:r>
            <a:r>
              <a:rPr lang="en" dirty="0">
                <a:solidFill>
                  <a:schemeClr val="dk1"/>
                </a:solidFill>
                <a:latin typeface="Avenir"/>
                <a:ea typeface="Avenir"/>
                <a:cs typeface="Avenir"/>
                <a:sym typeface="Avenir"/>
              </a:rPr>
              <a:t> </a:t>
            </a:r>
            <a:r>
              <a:rPr lang="en" dirty="0" err="1">
                <a:solidFill>
                  <a:schemeClr val="dk1"/>
                </a:solidFill>
                <a:latin typeface="Avenir"/>
                <a:ea typeface="Avenir"/>
                <a:cs typeface="Avenir"/>
                <a:sym typeface="Avenir"/>
              </a:rPr>
              <a:t>hilft</a:t>
            </a:r>
            <a:r>
              <a:rPr lang="en" dirty="0">
                <a:solidFill>
                  <a:schemeClr val="dk1"/>
                </a:solidFill>
                <a:latin typeface="Avenir"/>
                <a:ea typeface="Avenir"/>
                <a:cs typeface="Avenir"/>
                <a:sym typeface="Avenir"/>
              </a:rPr>
              <a:t>.”</a:t>
            </a:r>
          </a:p>
          <a:p>
            <a:pPr marL="0" lvl="0" indent="0" algn="ctr" rtl="0">
              <a:lnSpc>
                <a:spcPct val="115000"/>
              </a:lnSpc>
              <a:buNone/>
            </a:pPr>
            <a:r>
              <a:rPr lang="en" b="0" i="1" u="none" strike="noStrike" cap="none" dirty="0">
                <a:solidFill>
                  <a:schemeClr val="dk1"/>
                </a:solidFill>
                <a:latin typeface="Avenir"/>
                <a:ea typeface="Avenir"/>
                <a:cs typeface="Avenir"/>
                <a:sym typeface="Avenir"/>
              </a:rPr>
              <a:t>- Charlotte Bartels (2023)</a:t>
            </a:r>
            <a:endParaRPr b="0" i="1" u="none" strike="noStrike" cap="none"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844236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65</a:t>
            </a:fld>
            <a:endParaRPr lang="de-DE"/>
          </a:p>
        </p:txBody>
      </p:sp>
      <p:sp>
        <p:nvSpPr>
          <p:cNvPr id="8" name="Textfeld 7">
            <a:extLst>
              <a:ext uri="{FF2B5EF4-FFF2-40B4-BE49-F238E27FC236}">
                <a16:creationId xmlns:a16="http://schemas.microsoft.com/office/drawing/2014/main" id="{98C044DB-3F8A-71CA-0A3E-50D999900046}"/>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pic>
        <p:nvPicPr>
          <p:cNvPr id="9" name="Grafik 8">
            <a:extLst>
              <a:ext uri="{FF2B5EF4-FFF2-40B4-BE49-F238E27FC236}">
                <a16:creationId xmlns:a16="http://schemas.microsoft.com/office/drawing/2014/main" id="{EA064CA4-1EA7-29F5-3FE6-94DAA6F7B502}"/>
              </a:ext>
            </a:extLst>
          </p:cNvPr>
          <p:cNvPicPr>
            <a:picLocks noChangeAspect="1"/>
          </p:cNvPicPr>
          <p:nvPr/>
        </p:nvPicPr>
        <p:blipFill>
          <a:blip r:embed="rId2"/>
          <a:stretch>
            <a:fillRect/>
          </a:stretch>
        </p:blipFill>
        <p:spPr>
          <a:xfrm>
            <a:off x="128776" y="1504009"/>
            <a:ext cx="8886448" cy="3836473"/>
          </a:xfrm>
          <a:prstGeom prst="rect">
            <a:avLst/>
          </a:prstGeom>
        </p:spPr>
      </p:pic>
      <p:pic>
        <p:nvPicPr>
          <p:cNvPr id="5" name="Grafik 4">
            <a:extLst>
              <a:ext uri="{FF2B5EF4-FFF2-40B4-BE49-F238E27FC236}">
                <a16:creationId xmlns:a16="http://schemas.microsoft.com/office/drawing/2014/main" id="{F3A1F8DB-2951-8AC0-EBEC-E9065BE519CD}"/>
              </a:ext>
            </a:extLst>
          </p:cNvPr>
          <p:cNvPicPr>
            <a:picLocks noChangeAspect="1"/>
          </p:cNvPicPr>
          <p:nvPr/>
        </p:nvPicPr>
        <p:blipFill>
          <a:blip r:embed="rId3"/>
          <a:stretch>
            <a:fillRect/>
          </a:stretch>
        </p:blipFill>
        <p:spPr>
          <a:xfrm>
            <a:off x="1217181" y="2169096"/>
            <a:ext cx="932567" cy="169559"/>
          </a:xfrm>
          <a:prstGeom prst="rect">
            <a:avLst/>
          </a:prstGeom>
        </p:spPr>
      </p:pic>
      <p:pic>
        <p:nvPicPr>
          <p:cNvPr id="6" name="Grafik 5">
            <a:extLst>
              <a:ext uri="{FF2B5EF4-FFF2-40B4-BE49-F238E27FC236}">
                <a16:creationId xmlns:a16="http://schemas.microsoft.com/office/drawing/2014/main" id="{9DF4C145-C7F2-EF66-8AEE-55FCFEFD8558}"/>
              </a:ext>
            </a:extLst>
          </p:cNvPr>
          <p:cNvPicPr>
            <a:picLocks noChangeAspect="1"/>
          </p:cNvPicPr>
          <p:nvPr/>
        </p:nvPicPr>
        <p:blipFill>
          <a:blip r:embed="rId3"/>
          <a:stretch>
            <a:fillRect/>
          </a:stretch>
        </p:blipFill>
        <p:spPr>
          <a:xfrm>
            <a:off x="1200023" y="2369942"/>
            <a:ext cx="932567" cy="169559"/>
          </a:xfrm>
          <a:prstGeom prst="rect">
            <a:avLst/>
          </a:prstGeom>
        </p:spPr>
      </p:pic>
    </p:spTree>
    <p:extLst>
      <p:ext uri="{BB962C8B-B14F-4D97-AF65-F5344CB8AC3E}">
        <p14:creationId xmlns:p14="http://schemas.microsoft.com/office/powerpoint/2010/main" val="2081114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66</a:t>
            </a:fld>
            <a:endParaRPr lang="de-DE"/>
          </a:p>
        </p:txBody>
      </p:sp>
      <p:sp>
        <p:nvSpPr>
          <p:cNvPr id="8" name="Textfeld 7">
            <a:extLst>
              <a:ext uri="{FF2B5EF4-FFF2-40B4-BE49-F238E27FC236}">
                <a16:creationId xmlns:a16="http://schemas.microsoft.com/office/drawing/2014/main" id="{98C044DB-3F8A-71CA-0A3E-50D999900046}"/>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pic>
        <p:nvPicPr>
          <p:cNvPr id="9" name="Grafik 8">
            <a:extLst>
              <a:ext uri="{FF2B5EF4-FFF2-40B4-BE49-F238E27FC236}">
                <a16:creationId xmlns:a16="http://schemas.microsoft.com/office/drawing/2014/main" id="{EA064CA4-1EA7-29F5-3FE6-94DAA6F7B502}"/>
              </a:ext>
            </a:extLst>
          </p:cNvPr>
          <p:cNvPicPr>
            <a:picLocks noChangeAspect="1"/>
          </p:cNvPicPr>
          <p:nvPr/>
        </p:nvPicPr>
        <p:blipFill>
          <a:blip r:embed="rId2"/>
          <a:stretch>
            <a:fillRect/>
          </a:stretch>
        </p:blipFill>
        <p:spPr>
          <a:xfrm>
            <a:off x="1603795" y="1186584"/>
            <a:ext cx="5936406" cy="2562876"/>
          </a:xfrm>
          <a:prstGeom prst="rect">
            <a:avLst/>
          </a:prstGeom>
        </p:spPr>
      </p:pic>
      <p:sp>
        <p:nvSpPr>
          <p:cNvPr id="2" name="Textfeld 1">
            <a:extLst>
              <a:ext uri="{FF2B5EF4-FFF2-40B4-BE49-F238E27FC236}">
                <a16:creationId xmlns:a16="http://schemas.microsoft.com/office/drawing/2014/main" id="{68524FB4-BF51-5464-FF94-0868D54E6F41}"/>
              </a:ext>
            </a:extLst>
          </p:cNvPr>
          <p:cNvSpPr txBox="1"/>
          <p:nvPr/>
        </p:nvSpPr>
        <p:spPr>
          <a:xfrm>
            <a:off x="1603795" y="4033928"/>
            <a:ext cx="4971361" cy="2523768"/>
          </a:xfrm>
          <a:prstGeom prst="rect">
            <a:avLst/>
          </a:prstGeom>
          <a:noFill/>
        </p:spPr>
        <p:txBody>
          <a:bodyPr wrap="none" rtlCol="0">
            <a:spAutoFit/>
          </a:bodyPr>
          <a:lstStyle/>
          <a:p>
            <a:r>
              <a:rPr lang="de-DE" dirty="0">
                <a:latin typeface="Avenir Book" panose="02000503020000020003" pitchFamily="2" charset="0"/>
              </a:rPr>
              <a:t>Piketty heute für FR: 187.000 €.</a:t>
            </a:r>
          </a:p>
          <a:p>
            <a:endParaRPr lang="de-DE" dirty="0">
              <a:latin typeface="Avenir Book" panose="02000503020000020003" pitchFamily="2" charset="0"/>
            </a:endParaRPr>
          </a:p>
          <a:p>
            <a:r>
              <a:rPr lang="de-DE" dirty="0">
                <a:latin typeface="Avenir Book" panose="02000503020000020003" pitchFamily="2" charset="0"/>
              </a:rPr>
              <a:t>Kalkulation für D in Anlehnung an Piketty: </a:t>
            </a:r>
          </a:p>
          <a:p>
            <a:r>
              <a:rPr lang="de-DE" dirty="0">
                <a:solidFill>
                  <a:srgbClr val="FF632E"/>
                </a:solidFill>
                <a:latin typeface="Avenir Book" panose="02000503020000020003" pitchFamily="2" charset="0"/>
              </a:rPr>
              <a:t>190.000 €</a:t>
            </a:r>
          </a:p>
          <a:p>
            <a:endParaRPr lang="de-DE" sz="1000" dirty="0">
              <a:latin typeface="Avenir Book" panose="02000503020000020003" pitchFamily="2" charset="0"/>
            </a:endParaRPr>
          </a:p>
          <a:p>
            <a:r>
              <a:rPr lang="de-DE" sz="1000" dirty="0">
                <a:latin typeface="Avenir Book" panose="02000503020000020003" pitchFamily="2" charset="0"/>
              </a:rPr>
              <a:t>Notiz: Durchschnittsvermögen in D beträgt 316.500 €, davon 60% ergibt 190.000 €.</a:t>
            </a:r>
          </a:p>
          <a:p>
            <a:r>
              <a:rPr lang="de-DE" sz="1000" dirty="0">
                <a:latin typeface="Avenir Book" panose="02000503020000020003" pitchFamily="2" charset="0"/>
              </a:rPr>
              <a:t>Reformen nach Piketty (2020, S. 982) dergestalt, dass 5% des BNE für Grunderbe </a:t>
            </a:r>
          </a:p>
          <a:p>
            <a:r>
              <a:rPr lang="de-DE" sz="1000" dirty="0">
                <a:latin typeface="Avenir Book" panose="02000503020000020003" pitchFamily="2" charset="0"/>
              </a:rPr>
              <a:t>aufgebracht würden, BNE beträgt 4.288 Mrd.€ davon 5% sind 214 Mrd.€ </a:t>
            </a:r>
          </a:p>
          <a:p>
            <a:r>
              <a:rPr lang="de-DE" sz="1000" dirty="0">
                <a:latin typeface="Avenir Book" panose="02000503020000020003" pitchFamily="2" charset="0"/>
              </a:rPr>
              <a:t>- somit wären die Kosten von ca. 142 Mrd. € mehr als gedeckt.</a:t>
            </a:r>
          </a:p>
          <a:p>
            <a:pPr algn="ctr"/>
            <a:endParaRPr lang="de-DE" dirty="0">
              <a:solidFill>
                <a:srgbClr val="FF632E"/>
              </a:solidFill>
              <a:latin typeface="Avenir Book" panose="02000503020000020003" pitchFamily="2" charset="0"/>
            </a:endParaRPr>
          </a:p>
          <a:p>
            <a:pPr algn="ctr"/>
            <a:endParaRPr lang="de-DE" dirty="0"/>
          </a:p>
        </p:txBody>
      </p:sp>
      <p:pic>
        <p:nvPicPr>
          <p:cNvPr id="5" name="Grafik 4">
            <a:extLst>
              <a:ext uri="{FF2B5EF4-FFF2-40B4-BE49-F238E27FC236}">
                <a16:creationId xmlns:a16="http://schemas.microsoft.com/office/drawing/2014/main" id="{429F8E27-1B0E-81D1-7D9B-C11DAF9CE60A}"/>
              </a:ext>
            </a:extLst>
          </p:cNvPr>
          <p:cNvPicPr>
            <a:picLocks noChangeAspect="1"/>
          </p:cNvPicPr>
          <p:nvPr/>
        </p:nvPicPr>
        <p:blipFill>
          <a:blip r:embed="rId3"/>
          <a:stretch>
            <a:fillRect/>
          </a:stretch>
        </p:blipFill>
        <p:spPr>
          <a:xfrm>
            <a:off x="2295083" y="1637702"/>
            <a:ext cx="666120" cy="100263"/>
          </a:xfrm>
          <a:prstGeom prst="rect">
            <a:avLst/>
          </a:prstGeom>
        </p:spPr>
      </p:pic>
      <p:pic>
        <p:nvPicPr>
          <p:cNvPr id="6" name="Grafik 5">
            <a:extLst>
              <a:ext uri="{FF2B5EF4-FFF2-40B4-BE49-F238E27FC236}">
                <a16:creationId xmlns:a16="http://schemas.microsoft.com/office/drawing/2014/main" id="{8DEE44D0-BA5E-5FB3-9B5C-F64325DAA99E}"/>
              </a:ext>
            </a:extLst>
          </p:cNvPr>
          <p:cNvPicPr>
            <a:picLocks noChangeAspect="1"/>
          </p:cNvPicPr>
          <p:nvPr/>
        </p:nvPicPr>
        <p:blipFill>
          <a:blip r:embed="rId3"/>
          <a:stretch>
            <a:fillRect/>
          </a:stretch>
        </p:blipFill>
        <p:spPr>
          <a:xfrm>
            <a:off x="2296090" y="1771934"/>
            <a:ext cx="666120" cy="100263"/>
          </a:xfrm>
          <a:prstGeom prst="rect">
            <a:avLst/>
          </a:prstGeom>
        </p:spPr>
      </p:pic>
    </p:spTree>
    <p:extLst>
      <p:ext uri="{BB962C8B-B14F-4D97-AF65-F5344CB8AC3E}">
        <p14:creationId xmlns:p14="http://schemas.microsoft.com/office/powerpoint/2010/main" val="950695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7F14CDF5-DBA7-FDD4-8500-D7723C955671}"/>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8" name="Google Shape;536;p71">
            <a:extLst>
              <a:ext uri="{FF2B5EF4-FFF2-40B4-BE49-F238E27FC236}">
                <a16:creationId xmlns:a16="http://schemas.microsoft.com/office/drawing/2014/main" id="{BEFEEB22-DB82-7D5E-E29E-B1A414204872}"/>
              </a:ext>
            </a:extLst>
          </p:cNvPr>
          <p:cNvSpPr txBox="1"/>
          <p:nvPr/>
        </p:nvSpPr>
        <p:spPr>
          <a:xfrm>
            <a:off x="140381" y="1345437"/>
            <a:ext cx="4280701" cy="4309068"/>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dirty="0">
                <a:solidFill>
                  <a:srgbClr val="FF632E"/>
                </a:solidFill>
                <a:latin typeface="Avenir"/>
              </a:rPr>
              <a:t>Ungleichheit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marL="0" lvl="0" indent="0" rtl="0">
              <a:lnSpc>
                <a:spcPct val="120000"/>
              </a:lnSpc>
              <a:buNone/>
            </a:pPr>
            <a:r>
              <a:rPr lang="de-DE" sz="1300" dirty="0">
                <a:effectLst/>
                <a:latin typeface="Avenir Book" panose="02000503020000020003" pitchFamily="2" charset="0"/>
                <a:ea typeface="Calibri" panose="020F0502020204030204" pitchFamily="34" charset="0"/>
                <a:cs typeface="Times New Roman" panose="02020603050405020304" pitchFamily="18" charset="0"/>
              </a:rPr>
              <a:t>„Ein Startkapital von 100.000 Euro [würde] zu den wenigen simulierten Fällen zählen, bei denen der Anteil der Reichsten in 10 Jahren mit 57% spürbar niedriger wäre, als es 2017 der Fall war.“ (Bartels &amp; Böhnke 2024)</a:t>
            </a:r>
          </a:p>
          <a:p>
            <a:pPr marL="0" lvl="0" indent="0" rtl="0">
              <a:lnSpc>
                <a:spcPct val="120000"/>
              </a:lnSpc>
              <a:buNone/>
            </a:pPr>
            <a:endParaRPr lang="de-DE" sz="1300" i="1" dirty="0">
              <a:solidFill>
                <a:schemeClr val="dk1"/>
              </a:solidFill>
              <a:latin typeface="Avenir Book" panose="02000503020000020003" pitchFamily="2" charset="0"/>
              <a:cs typeface="Times New Roman" panose="02020603050405020304" pitchFamily="18" charset="0"/>
              <a:sym typeface="Avenir"/>
            </a:endParaRPr>
          </a:p>
          <a:p>
            <a:pPr>
              <a:lnSpc>
                <a:spcPct val="120000"/>
              </a:lnSpc>
            </a:pPr>
            <a:endParaRPr lang="de-DE" sz="13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20000"/>
              </a:lnSpc>
            </a:pPr>
            <a:endParaRPr lang="de-DE" kern="100" dirty="0">
              <a:latin typeface="Avenir Book" panose="02000503020000020003" pitchFamily="2" charset="0"/>
              <a:ea typeface="Calibri" panose="020F0502020204030204" pitchFamily="34" charset="0"/>
              <a:cs typeface="Times New Roman" panose="02020603050405020304" pitchFamily="18" charset="0"/>
            </a:endParaRPr>
          </a:p>
          <a:p>
            <a:pPr>
              <a:lnSpc>
                <a:spcPct val="115000"/>
              </a:lnSpc>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lnSpc>
                <a:spcPct val="115000"/>
              </a:lnSpc>
              <a:buNone/>
            </a:pPr>
            <a:endParaRPr lang="en" i="1" dirty="0">
              <a:solidFill>
                <a:schemeClr val="dk1"/>
              </a:solidFill>
              <a:latin typeface="Avenir"/>
              <a:sym typeface="Avenir"/>
            </a:endParaRPr>
          </a:p>
        </p:txBody>
      </p:sp>
    </p:spTree>
    <p:extLst>
      <p:ext uri="{BB962C8B-B14F-4D97-AF65-F5344CB8AC3E}">
        <p14:creationId xmlns:p14="http://schemas.microsoft.com/office/powerpoint/2010/main" val="2118859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7F14CDF5-DBA7-FDD4-8500-D7723C955671}"/>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8" name="Google Shape;536;p71">
            <a:extLst>
              <a:ext uri="{FF2B5EF4-FFF2-40B4-BE49-F238E27FC236}">
                <a16:creationId xmlns:a16="http://schemas.microsoft.com/office/drawing/2014/main" id="{BEFEEB22-DB82-7D5E-E29E-B1A414204872}"/>
              </a:ext>
            </a:extLst>
          </p:cNvPr>
          <p:cNvSpPr txBox="1"/>
          <p:nvPr/>
        </p:nvSpPr>
        <p:spPr>
          <a:xfrm>
            <a:off x="140381" y="1345437"/>
            <a:ext cx="4280701" cy="4309068"/>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dirty="0">
                <a:solidFill>
                  <a:srgbClr val="FF632E"/>
                </a:solidFill>
                <a:latin typeface="Avenir"/>
              </a:rPr>
              <a:t>Ungleichheit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marL="0" lvl="0" indent="0" rtl="0">
              <a:lnSpc>
                <a:spcPct val="120000"/>
              </a:lnSpc>
              <a:buNone/>
            </a:pPr>
            <a:r>
              <a:rPr lang="de-DE" sz="1300" dirty="0">
                <a:effectLst/>
                <a:latin typeface="Avenir Book" panose="02000503020000020003" pitchFamily="2" charset="0"/>
                <a:ea typeface="Calibri" panose="020F0502020204030204" pitchFamily="34" charset="0"/>
                <a:cs typeface="Times New Roman" panose="02020603050405020304" pitchFamily="18" charset="0"/>
              </a:rPr>
              <a:t>„Ein Startkapital von 100.000 Euro [würde] zu den wenigen simulierten Fällen zählen, bei denen der Anteil der Reichsten in 10 Jahren mit 57% spürbar niedriger wäre, als es 2017 der Fall war.“ (Bartels &amp; Böhnke 2024)</a:t>
            </a:r>
          </a:p>
          <a:p>
            <a:pPr marL="0" lvl="0" indent="0" rtl="0">
              <a:lnSpc>
                <a:spcPct val="120000"/>
              </a:lnSpc>
              <a:buNone/>
            </a:pPr>
            <a:endParaRPr lang="de-DE" sz="1300" i="1" dirty="0">
              <a:solidFill>
                <a:schemeClr val="dk1"/>
              </a:solidFill>
              <a:latin typeface="Avenir Book" panose="02000503020000020003" pitchFamily="2" charset="0"/>
              <a:cs typeface="Times New Roman" panose="02020603050405020304" pitchFamily="18" charset="0"/>
              <a:sym typeface="Avenir"/>
            </a:endParaRPr>
          </a:p>
          <a:p>
            <a:pPr>
              <a:lnSpc>
                <a:spcPct val="120000"/>
              </a:lnSpc>
            </a:pP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„Die hohe Vermögensungleichheit in Deutschland lässt sich schnell und effektiv nur durch Umverteilung reduzieren: indem die besitzlose Hälfte ein Grunderbe zum Vermögensaufbau erhält, das über Steuern auf hohe Vermögen finanziert wird. Der Gini würde um 5 bis 7% sinken.“ (Bach 2022)</a:t>
            </a:r>
          </a:p>
          <a:p>
            <a:pPr>
              <a:lnSpc>
                <a:spcPct val="120000"/>
              </a:lnSpc>
            </a:pPr>
            <a:endParaRPr lang="de-DE" kern="100" dirty="0">
              <a:latin typeface="Avenir Book" panose="02000503020000020003" pitchFamily="2" charset="0"/>
              <a:ea typeface="Calibri" panose="020F0502020204030204" pitchFamily="34" charset="0"/>
              <a:cs typeface="Times New Roman" panose="02020603050405020304" pitchFamily="18" charset="0"/>
            </a:endParaRPr>
          </a:p>
          <a:p>
            <a:pPr>
              <a:lnSpc>
                <a:spcPct val="115000"/>
              </a:lnSpc>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lnSpc>
                <a:spcPct val="115000"/>
              </a:lnSpc>
              <a:buNone/>
            </a:pPr>
            <a:endParaRPr lang="en" i="1" dirty="0">
              <a:solidFill>
                <a:schemeClr val="dk1"/>
              </a:solidFill>
              <a:latin typeface="Avenir"/>
              <a:sym typeface="Avenir"/>
            </a:endParaRPr>
          </a:p>
        </p:txBody>
      </p:sp>
    </p:spTree>
    <p:extLst>
      <p:ext uri="{BB962C8B-B14F-4D97-AF65-F5344CB8AC3E}">
        <p14:creationId xmlns:p14="http://schemas.microsoft.com/office/powerpoint/2010/main" val="3783074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55F83-84C7-4419-4BE5-AEBE52FD4CC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D6762FD-1FDB-ECC2-77AE-B48B9DA1D5CB}"/>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63274E48-4BE4-C9FB-A7B6-8C9D5649029E}"/>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8" name="Google Shape;536;p71">
            <a:extLst>
              <a:ext uri="{FF2B5EF4-FFF2-40B4-BE49-F238E27FC236}">
                <a16:creationId xmlns:a16="http://schemas.microsoft.com/office/drawing/2014/main" id="{A441AC6F-B24C-AF12-5C1C-8EF6D043CCB0}"/>
              </a:ext>
            </a:extLst>
          </p:cNvPr>
          <p:cNvSpPr txBox="1"/>
          <p:nvPr/>
        </p:nvSpPr>
        <p:spPr>
          <a:xfrm>
            <a:off x="140381" y="1345437"/>
            <a:ext cx="4280701" cy="4309068"/>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dirty="0">
                <a:solidFill>
                  <a:srgbClr val="FF632E"/>
                </a:solidFill>
                <a:latin typeface="Avenir"/>
              </a:rPr>
              <a:t>Ungleichheit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marL="0" lvl="0" indent="0" rtl="0">
              <a:lnSpc>
                <a:spcPct val="120000"/>
              </a:lnSpc>
              <a:buNone/>
            </a:pPr>
            <a:r>
              <a:rPr lang="de-DE" sz="1300" dirty="0">
                <a:effectLst/>
                <a:latin typeface="Avenir Book" panose="02000503020000020003" pitchFamily="2" charset="0"/>
                <a:ea typeface="Calibri" panose="020F0502020204030204" pitchFamily="34" charset="0"/>
                <a:cs typeface="Times New Roman" panose="02020603050405020304" pitchFamily="18" charset="0"/>
              </a:rPr>
              <a:t>„Ein Startkapital von 100.000 Euro [würde] zu den wenigen simulierten Fällen zählen, bei denen der Anteil der Reichsten in 10 Jahren mit 57% spürbar niedriger wäre, als es 2017 der Fall war.“ (Bartels &amp; Böhnke 2024)</a:t>
            </a:r>
          </a:p>
          <a:p>
            <a:pPr marL="0" lvl="0" indent="0" rtl="0">
              <a:lnSpc>
                <a:spcPct val="120000"/>
              </a:lnSpc>
              <a:buNone/>
            </a:pPr>
            <a:endParaRPr lang="de-DE" sz="1300" i="1" dirty="0">
              <a:solidFill>
                <a:schemeClr val="dk1"/>
              </a:solidFill>
              <a:latin typeface="Avenir Book" panose="02000503020000020003" pitchFamily="2" charset="0"/>
              <a:cs typeface="Times New Roman" panose="02020603050405020304" pitchFamily="18" charset="0"/>
              <a:sym typeface="Avenir"/>
            </a:endParaRPr>
          </a:p>
          <a:p>
            <a:pPr>
              <a:lnSpc>
                <a:spcPct val="120000"/>
              </a:lnSpc>
            </a:pP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„Die hohe Vermögensungleichheit in Deutschland lässt sich schnell und effektiv nur durch Umverteilung reduzieren: indem die besitzlose Hälfte ein Grunderbe zum Vermögensaufbau erhält, das über Steuern auf hohe Vermögen finanziert wird.“ (Bach 2022)</a:t>
            </a:r>
          </a:p>
          <a:p>
            <a:pPr>
              <a:lnSpc>
                <a:spcPct val="120000"/>
              </a:lnSpc>
            </a:pPr>
            <a:endParaRPr lang="de-DE" kern="100" dirty="0">
              <a:latin typeface="Avenir Book" panose="02000503020000020003" pitchFamily="2" charset="0"/>
              <a:ea typeface="Calibri" panose="020F0502020204030204" pitchFamily="34" charset="0"/>
              <a:cs typeface="Times New Roman" panose="02020603050405020304" pitchFamily="18" charset="0"/>
            </a:endParaRPr>
          </a:p>
          <a:p>
            <a:pPr>
              <a:lnSpc>
                <a:spcPct val="115000"/>
              </a:lnSpc>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lnSpc>
                <a:spcPct val="115000"/>
              </a:lnSpc>
              <a:buNone/>
            </a:pPr>
            <a:endParaRPr lang="en" i="1" dirty="0">
              <a:solidFill>
                <a:schemeClr val="dk1"/>
              </a:solidFill>
              <a:latin typeface="Avenir"/>
              <a:sym typeface="Avenir"/>
            </a:endParaRPr>
          </a:p>
        </p:txBody>
      </p:sp>
      <p:sp>
        <p:nvSpPr>
          <p:cNvPr id="2" name="Google Shape;536;p71">
            <a:extLst>
              <a:ext uri="{FF2B5EF4-FFF2-40B4-BE49-F238E27FC236}">
                <a16:creationId xmlns:a16="http://schemas.microsoft.com/office/drawing/2014/main" id="{7970A79A-720A-5BFB-5732-064E2E555A68}"/>
              </a:ext>
            </a:extLst>
          </p:cNvPr>
          <p:cNvSpPr txBox="1"/>
          <p:nvPr/>
        </p:nvSpPr>
        <p:spPr>
          <a:xfrm>
            <a:off x="4571998" y="1341468"/>
            <a:ext cx="4495802" cy="4755326"/>
          </a:xfrm>
          <a:prstGeom prst="rect">
            <a:avLst/>
          </a:prstGeom>
          <a:noFill/>
          <a:ln>
            <a:noFill/>
          </a:ln>
        </p:spPr>
        <p:txBody>
          <a:bodyPr spcFirstLastPara="1" wrap="square" lIns="68575" tIns="34275" rIns="68575" bIns="34275" anchor="t" anchorCtr="0">
            <a:noAutofit/>
          </a:bodyPr>
          <a:lstStyle/>
          <a:p>
            <a:pPr marL="0" lvl="0" indent="0" rtl="0">
              <a:lnSpc>
                <a:spcPct val="115000"/>
              </a:lnSpc>
              <a:buNone/>
            </a:pPr>
            <a:r>
              <a:rPr lang="de-DE" dirty="0">
                <a:solidFill>
                  <a:srgbClr val="FF632E"/>
                </a:solidFill>
                <a:latin typeface="Avenir"/>
              </a:rPr>
              <a:t>Gerechtigkeit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a:lnSpc>
                <a:spcPct val="120000"/>
              </a:lnSpc>
            </a:pP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„Nur etwa 25 bis 30% erhalten Beträge über 100.000 Euro, zumeist erst im höheren Alter. … Insofern bietet es sich an, das Grunderbe über eine höhere Erbschaftsteuer oder andere Steuern auf hohe Vermögen zu finanzieren. Dies würde meritokratischen Vorstellungen der Leistungs-, Verteilungs- </a:t>
            </a:r>
            <a:r>
              <a:rPr lang="de-DE" sz="1300" kern="100" dirty="0">
                <a:latin typeface="Avenir Book" panose="02000503020000020003" pitchFamily="2" charset="0"/>
                <a:ea typeface="Calibri" panose="020F0502020204030204" pitchFamily="34" charset="0"/>
                <a:cs typeface="Times New Roman" panose="02020603050405020304" pitchFamily="18" charset="0"/>
              </a:rPr>
              <a:t>&amp;</a:t>
            </a: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 Steuergerechtigkeit besonders entsprechen.“ (Bach 2022)</a:t>
            </a:r>
          </a:p>
          <a:p>
            <a:pPr>
              <a:lnSpc>
                <a:spcPct val="115000"/>
              </a:lnSpc>
            </a:pPr>
            <a:endParaRPr lang="de-DE" sz="13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55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CC99E-4A79-A40D-F785-17E5BFDFB8A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7A361E5-EAE9-12C5-A9D9-894C15F2DDBF}"/>
              </a:ext>
            </a:extLst>
          </p:cNvPr>
          <p:cNvSpPr>
            <a:spLocks noGrp="1"/>
          </p:cNvSpPr>
          <p:nvPr>
            <p:ph idx="1"/>
          </p:nvPr>
        </p:nvSpPr>
        <p:spPr/>
        <p:txBody>
          <a:bodyPr/>
          <a:lstStyle/>
          <a:p>
            <a:endParaRPr lang="de-DE"/>
          </a:p>
        </p:txBody>
      </p:sp>
      <p:pic>
        <p:nvPicPr>
          <p:cNvPr id="8194" name="Picture 2">
            <a:extLst>
              <a:ext uri="{FF2B5EF4-FFF2-40B4-BE49-F238E27FC236}">
                <a16:creationId xmlns:a16="http://schemas.microsoft.com/office/drawing/2014/main" id="{AA6D2A4C-9D1A-EF5A-42F7-EC6071782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18F12BF9-C0F1-54FB-D3B0-BE3EE72C84CB}"/>
              </a:ext>
            </a:extLst>
          </p:cNvPr>
          <p:cNvSpPr>
            <a:spLocks noGrp="1"/>
          </p:cNvSpPr>
          <p:nvPr>
            <p:ph type="sldNum" sz="quarter" idx="12"/>
          </p:nvPr>
        </p:nvSpPr>
        <p:spPr/>
        <p:txBody>
          <a:bodyPr/>
          <a:lstStyle/>
          <a:p>
            <a:fld id="{B7C2DEF3-E1FD-5D4D-9F1F-FDE0EB2664A4}" type="slidenum">
              <a:rPr lang="de-DE" smtClean="0"/>
              <a:t>7</a:t>
            </a:fld>
            <a:endParaRPr lang="de-DE"/>
          </a:p>
        </p:txBody>
      </p:sp>
    </p:spTree>
    <p:extLst>
      <p:ext uri="{BB962C8B-B14F-4D97-AF65-F5344CB8AC3E}">
        <p14:creationId xmlns:p14="http://schemas.microsoft.com/office/powerpoint/2010/main" val="1588381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55F83-84C7-4419-4BE5-AEBE52FD4CC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D6762FD-1FDB-ECC2-77AE-B48B9DA1D5CB}"/>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63274E48-4BE4-C9FB-A7B6-8C9D5649029E}"/>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8" name="Google Shape;536;p71">
            <a:extLst>
              <a:ext uri="{FF2B5EF4-FFF2-40B4-BE49-F238E27FC236}">
                <a16:creationId xmlns:a16="http://schemas.microsoft.com/office/drawing/2014/main" id="{A441AC6F-B24C-AF12-5C1C-8EF6D043CCB0}"/>
              </a:ext>
            </a:extLst>
          </p:cNvPr>
          <p:cNvSpPr txBox="1"/>
          <p:nvPr/>
        </p:nvSpPr>
        <p:spPr>
          <a:xfrm>
            <a:off x="140381" y="1345437"/>
            <a:ext cx="4280701" cy="4309068"/>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dirty="0">
                <a:solidFill>
                  <a:srgbClr val="FF632E"/>
                </a:solidFill>
                <a:latin typeface="Avenir"/>
              </a:rPr>
              <a:t>Ungleichheit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marL="0" lvl="0" indent="0" rtl="0">
              <a:lnSpc>
                <a:spcPct val="120000"/>
              </a:lnSpc>
              <a:buNone/>
            </a:pPr>
            <a:r>
              <a:rPr lang="de-DE" sz="1300" dirty="0">
                <a:effectLst/>
                <a:latin typeface="Avenir Book" panose="02000503020000020003" pitchFamily="2" charset="0"/>
                <a:ea typeface="Calibri" panose="020F0502020204030204" pitchFamily="34" charset="0"/>
                <a:cs typeface="Times New Roman" panose="02020603050405020304" pitchFamily="18" charset="0"/>
              </a:rPr>
              <a:t>„Ein Startkapital von 100.000 Euro [würde] zu den wenigen simulierten Fällen zählen, bei denen der Anteil der Reichsten in 10 Jahren mit 57% spürbar niedriger wäre, als es 2017 der Fall war.“ (Bartels &amp; Böhnke 2024)</a:t>
            </a:r>
          </a:p>
          <a:p>
            <a:pPr marL="0" lvl="0" indent="0" rtl="0">
              <a:lnSpc>
                <a:spcPct val="120000"/>
              </a:lnSpc>
              <a:buNone/>
            </a:pPr>
            <a:endParaRPr lang="de-DE" sz="1300" i="1" dirty="0">
              <a:solidFill>
                <a:schemeClr val="dk1"/>
              </a:solidFill>
              <a:latin typeface="Avenir Book" panose="02000503020000020003" pitchFamily="2" charset="0"/>
              <a:cs typeface="Times New Roman" panose="02020603050405020304" pitchFamily="18" charset="0"/>
              <a:sym typeface="Avenir"/>
            </a:endParaRPr>
          </a:p>
          <a:p>
            <a:pPr>
              <a:lnSpc>
                <a:spcPct val="120000"/>
              </a:lnSpc>
            </a:pP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„Die hohe Vermögensungleichheit in Deutschland lässt sich schnell und effektiv nur durch Umverteilung reduzieren: indem die besitzlose Hälfte ein Grunderbe zum Vermögensaufbau erhält, das über Steuern auf hohe Vermögen finanziert wird. Der Gini würde um 5 bis 7% sinken.“ (Bach 2022)</a:t>
            </a:r>
          </a:p>
          <a:p>
            <a:pPr>
              <a:lnSpc>
                <a:spcPct val="120000"/>
              </a:lnSpc>
            </a:pPr>
            <a:endParaRPr lang="de-DE" kern="100" dirty="0">
              <a:latin typeface="Avenir Book" panose="02000503020000020003" pitchFamily="2" charset="0"/>
              <a:ea typeface="Calibri" panose="020F0502020204030204" pitchFamily="34" charset="0"/>
              <a:cs typeface="Times New Roman" panose="02020603050405020304" pitchFamily="18" charset="0"/>
            </a:endParaRPr>
          </a:p>
          <a:p>
            <a:pPr>
              <a:lnSpc>
                <a:spcPct val="115000"/>
              </a:lnSpc>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rtl="0">
              <a:lnSpc>
                <a:spcPct val="115000"/>
              </a:lnSpc>
              <a:buNone/>
            </a:pPr>
            <a:endParaRPr lang="en" i="1" dirty="0">
              <a:solidFill>
                <a:schemeClr val="dk1"/>
              </a:solidFill>
              <a:latin typeface="Avenir"/>
              <a:sym typeface="Avenir"/>
            </a:endParaRPr>
          </a:p>
        </p:txBody>
      </p:sp>
      <p:sp>
        <p:nvSpPr>
          <p:cNvPr id="2" name="Google Shape;536;p71">
            <a:extLst>
              <a:ext uri="{FF2B5EF4-FFF2-40B4-BE49-F238E27FC236}">
                <a16:creationId xmlns:a16="http://schemas.microsoft.com/office/drawing/2014/main" id="{7970A79A-720A-5BFB-5732-064E2E555A68}"/>
              </a:ext>
            </a:extLst>
          </p:cNvPr>
          <p:cNvSpPr txBox="1"/>
          <p:nvPr/>
        </p:nvSpPr>
        <p:spPr>
          <a:xfrm>
            <a:off x="4571998" y="1341468"/>
            <a:ext cx="4495802" cy="4755326"/>
          </a:xfrm>
          <a:prstGeom prst="rect">
            <a:avLst/>
          </a:prstGeom>
          <a:noFill/>
          <a:ln>
            <a:noFill/>
          </a:ln>
        </p:spPr>
        <p:txBody>
          <a:bodyPr spcFirstLastPara="1" wrap="square" lIns="68575" tIns="34275" rIns="68575" bIns="34275" anchor="t" anchorCtr="0">
            <a:noAutofit/>
          </a:bodyPr>
          <a:lstStyle/>
          <a:p>
            <a:pPr marL="0" lvl="0" indent="0" rtl="0">
              <a:lnSpc>
                <a:spcPct val="115000"/>
              </a:lnSpc>
              <a:buNone/>
            </a:pPr>
            <a:r>
              <a:rPr lang="de-DE" dirty="0">
                <a:solidFill>
                  <a:srgbClr val="FF632E"/>
                </a:solidFill>
                <a:latin typeface="Avenir"/>
              </a:rPr>
              <a:t>Gerechtigkeit</a:t>
            </a:r>
            <a:r>
              <a:rPr lang="de-DE" dirty="0">
                <a:solidFill>
                  <a:schemeClr val="dk1"/>
                </a:solidFill>
                <a:latin typeface="Avenir"/>
              </a:rPr>
              <a:t>:</a:t>
            </a:r>
          </a:p>
          <a:p>
            <a:pPr marL="0" lvl="0" indent="0" rtl="0">
              <a:lnSpc>
                <a:spcPct val="115000"/>
              </a:lnSpc>
              <a:buNone/>
            </a:pPr>
            <a:endParaRPr lang="de-DE" sz="1500" dirty="0">
              <a:solidFill>
                <a:schemeClr val="dk1"/>
              </a:solidFill>
              <a:latin typeface="Avenir"/>
            </a:endParaRPr>
          </a:p>
          <a:p>
            <a:pPr>
              <a:lnSpc>
                <a:spcPct val="120000"/>
              </a:lnSpc>
            </a:pP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„Nur etwa 25 bis 30% erhalten Beträge über 100.000 Euro, zumeist erst im höheren Alter. … Insofern bietet es sich an, das Grunderbe über eine höhere Erbschaftsteuer oder andere Steuern auf hohe Vermögen zu finanzieren. Dies würde meritokratischen Vorstellungen der Leistungs-, Verteilungs- </a:t>
            </a:r>
            <a:r>
              <a:rPr lang="de-DE" sz="1300" kern="100" dirty="0">
                <a:latin typeface="Avenir Book" panose="02000503020000020003" pitchFamily="2" charset="0"/>
                <a:ea typeface="Calibri" panose="020F0502020204030204" pitchFamily="34" charset="0"/>
                <a:cs typeface="Times New Roman" panose="02020603050405020304" pitchFamily="18" charset="0"/>
              </a:rPr>
              <a:t>&amp;</a:t>
            </a:r>
            <a:r>
              <a:rPr lang="de-DE" sz="1300" kern="100" dirty="0">
                <a:effectLst/>
                <a:latin typeface="Avenir Book" panose="02000503020000020003" pitchFamily="2" charset="0"/>
                <a:ea typeface="Calibri" panose="020F0502020204030204" pitchFamily="34" charset="0"/>
                <a:cs typeface="Times New Roman" panose="02020603050405020304" pitchFamily="18" charset="0"/>
              </a:rPr>
              <a:t> Steuergerechtigkeit besonders entsprechen.“ (Bach 2022)</a:t>
            </a:r>
          </a:p>
          <a:p>
            <a:pPr>
              <a:lnSpc>
                <a:spcPct val="115000"/>
              </a:lnSpc>
            </a:pPr>
            <a:endParaRPr lang="de-DE" sz="13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e-DE" sz="1300" kern="100" dirty="0">
                <a:latin typeface="Avenir Book" panose="02000503020000020003" pitchFamily="2" charset="0"/>
                <a:cs typeface="Times New Roman" panose="02020603050405020304" pitchFamily="18" charset="0"/>
              </a:rPr>
              <a:t>„In unserer Gesellschaft, geprägt von patriarchalen, klassistischen und rassistischen sowie kolonialen Strukturen, die sich über die vergangenen Jahrzehnte bis heute konstant halten, erben Männer häufiger als Frauen, … und nur Familien, die keinen historischen Bruch, durch Flucht oder Vertreibung, und keine systematische und gesellschaftliche Benachteiligung erfahren haben, verfügen überhaupt über erhebliche Vermögen, um diese zu vererben.“ (Jusos 2023)</a:t>
            </a:r>
          </a:p>
        </p:txBody>
      </p:sp>
    </p:spTree>
    <p:extLst>
      <p:ext uri="{BB962C8B-B14F-4D97-AF65-F5344CB8AC3E}">
        <p14:creationId xmlns:p14="http://schemas.microsoft.com/office/powerpoint/2010/main" val="3488000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7F14CDF5-DBA7-FDD4-8500-D7723C955671}"/>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2" name="Google Shape;536;p71">
            <a:extLst>
              <a:ext uri="{FF2B5EF4-FFF2-40B4-BE49-F238E27FC236}">
                <a16:creationId xmlns:a16="http://schemas.microsoft.com/office/drawing/2014/main" id="{3D85ADE3-D4A8-658D-E109-0A4C4016D224}"/>
              </a:ext>
            </a:extLst>
          </p:cNvPr>
          <p:cNvSpPr txBox="1"/>
          <p:nvPr/>
        </p:nvSpPr>
        <p:spPr>
          <a:xfrm>
            <a:off x="291297" y="1345437"/>
            <a:ext cx="8657394" cy="4430516"/>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sz="1700" dirty="0">
                <a:solidFill>
                  <a:schemeClr val="dk1"/>
                </a:solidFill>
                <a:latin typeface="Avenir"/>
              </a:rPr>
              <a:t>Wie definieren wir Vermögen?</a:t>
            </a:r>
          </a:p>
          <a:p>
            <a:pPr marL="285750" lvl="0" indent="-285750" rtl="0">
              <a:lnSpc>
                <a:spcPct val="115000"/>
              </a:lnSpc>
              <a:buFont typeface="Arial" panose="020B0604020202020204" pitchFamily="34" charset="0"/>
              <a:buChar char="•"/>
            </a:pPr>
            <a:r>
              <a:rPr lang="de-DE" sz="1700" dirty="0">
                <a:solidFill>
                  <a:schemeClr val="dk1"/>
                </a:solidFill>
                <a:latin typeface="Avenir"/>
              </a:rPr>
              <a:t>Individuell, familiär, gesellschaftlich?</a:t>
            </a:r>
          </a:p>
          <a:p>
            <a:pPr marL="285750" lvl="0" indent="-285750" rtl="0">
              <a:lnSpc>
                <a:spcPct val="115000"/>
              </a:lnSpc>
              <a:buFont typeface="Arial" panose="020B0604020202020204" pitchFamily="34" charset="0"/>
              <a:buChar char="•"/>
            </a:pPr>
            <a:r>
              <a:rPr lang="de-DE" sz="1700" dirty="0">
                <a:solidFill>
                  <a:schemeClr val="dk1"/>
                </a:solidFill>
                <a:latin typeface="Avenir"/>
              </a:rPr>
              <a:t>Ist es das Ergebnis der Leistung einer einzelnen Person?</a:t>
            </a:r>
          </a:p>
          <a:p>
            <a:pPr marL="285750" lvl="0" indent="-285750" rtl="0">
              <a:lnSpc>
                <a:spcPct val="115000"/>
              </a:lnSpc>
              <a:buFont typeface="Arial" panose="020B0604020202020204" pitchFamily="34" charset="0"/>
              <a:buChar char="•"/>
            </a:pPr>
            <a:r>
              <a:rPr lang="de-DE" sz="1700" dirty="0">
                <a:solidFill>
                  <a:schemeClr val="dk1"/>
                </a:solidFill>
                <a:latin typeface="Avenir"/>
              </a:rPr>
              <a:t>Oder die Leistung der Gesellschaft?</a:t>
            </a:r>
          </a:p>
          <a:p>
            <a:pPr lvl="0" rtl="0">
              <a:lnSpc>
                <a:spcPct val="115000"/>
              </a:lnSpc>
            </a:pPr>
            <a:endParaRPr lang="de-DE" sz="1700" dirty="0">
              <a:solidFill>
                <a:schemeClr val="dk1"/>
              </a:solidFill>
              <a:latin typeface="Avenir"/>
            </a:endParaRPr>
          </a:p>
          <a:p>
            <a:pPr lvl="0" rtl="0">
              <a:lnSpc>
                <a:spcPct val="115000"/>
              </a:lnSpc>
            </a:pPr>
            <a:endParaRPr lang="de-DE" sz="1700" dirty="0">
              <a:solidFill>
                <a:schemeClr val="dk1"/>
              </a:solidFill>
              <a:latin typeface="Avenir"/>
            </a:endParaRPr>
          </a:p>
          <a:p>
            <a:pPr lvl="0" rtl="0">
              <a:lnSpc>
                <a:spcPct val="115000"/>
              </a:lnSpc>
            </a:pPr>
            <a:endParaRPr lang="de-DE" sz="1700" dirty="0">
              <a:solidFill>
                <a:schemeClr val="dk1"/>
              </a:solidFill>
              <a:latin typeface="Avenir"/>
            </a:endParaRPr>
          </a:p>
        </p:txBody>
      </p:sp>
    </p:spTree>
    <p:extLst>
      <p:ext uri="{BB962C8B-B14F-4D97-AF65-F5344CB8AC3E}">
        <p14:creationId xmlns:p14="http://schemas.microsoft.com/office/powerpoint/2010/main" val="1174177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3785A-A3F0-4ECC-EE4E-A195AC7D687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67B36E9-01CF-3BB0-5F13-A193A9F0266D}"/>
              </a:ext>
            </a:extLst>
          </p:cNvPr>
          <p:cNvSpPr>
            <a:spLocks noGrp="1"/>
          </p:cNvSpPr>
          <p:nvPr>
            <p:ph type="title"/>
          </p:nvPr>
        </p:nvSpPr>
        <p:spPr/>
        <p:txBody>
          <a:bodyPr/>
          <a:lstStyle/>
          <a:p>
            <a:r>
              <a:rPr lang="de-US" dirty="0"/>
              <a:t>	</a:t>
            </a:r>
            <a:br>
              <a:rPr lang="de-US" dirty="0"/>
            </a:br>
            <a:endParaRPr lang="de-US" dirty="0"/>
          </a:p>
        </p:txBody>
      </p:sp>
      <p:sp>
        <p:nvSpPr>
          <p:cNvPr id="6" name="Textfeld 5">
            <a:extLst>
              <a:ext uri="{FF2B5EF4-FFF2-40B4-BE49-F238E27FC236}">
                <a16:creationId xmlns:a16="http://schemas.microsoft.com/office/drawing/2014/main" id="{ECE887DE-A575-FF42-1EA4-7C0835D42984}"/>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2" name="Google Shape;536;p71">
            <a:extLst>
              <a:ext uri="{FF2B5EF4-FFF2-40B4-BE49-F238E27FC236}">
                <a16:creationId xmlns:a16="http://schemas.microsoft.com/office/drawing/2014/main" id="{2E78BC3A-B898-3FB7-DE99-EA2BEB796E25}"/>
              </a:ext>
            </a:extLst>
          </p:cNvPr>
          <p:cNvSpPr txBox="1"/>
          <p:nvPr/>
        </p:nvSpPr>
        <p:spPr>
          <a:xfrm>
            <a:off x="291297" y="1345437"/>
            <a:ext cx="8657394" cy="4430516"/>
          </a:xfrm>
          <a:prstGeom prst="rect">
            <a:avLst/>
          </a:prstGeom>
          <a:noFill/>
          <a:ln>
            <a:noFill/>
          </a:ln>
        </p:spPr>
        <p:txBody>
          <a:bodyPr spcFirstLastPara="1" wrap="square" lIns="68575" tIns="34275" rIns="68575" bIns="34275" anchor="t" anchorCtr="0">
            <a:normAutofit/>
          </a:bodyPr>
          <a:lstStyle/>
          <a:p>
            <a:pPr marL="0" lvl="0" indent="0" rtl="0">
              <a:lnSpc>
                <a:spcPct val="115000"/>
              </a:lnSpc>
              <a:buNone/>
            </a:pPr>
            <a:r>
              <a:rPr lang="de-DE" sz="1700" dirty="0">
                <a:solidFill>
                  <a:schemeClr val="dk1"/>
                </a:solidFill>
                <a:latin typeface="Avenir"/>
              </a:rPr>
              <a:t>Wie definieren wir Vermögen?</a:t>
            </a:r>
          </a:p>
          <a:p>
            <a:pPr marL="285750" lvl="0" indent="-285750" rtl="0">
              <a:lnSpc>
                <a:spcPct val="115000"/>
              </a:lnSpc>
              <a:buFont typeface="Arial" panose="020B0604020202020204" pitchFamily="34" charset="0"/>
              <a:buChar char="•"/>
            </a:pPr>
            <a:r>
              <a:rPr lang="de-DE" sz="1700" dirty="0">
                <a:solidFill>
                  <a:schemeClr val="dk1"/>
                </a:solidFill>
                <a:latin typeface="Avenir"/>
              </a:rPr>
              <a:t>Individuell, familiär, gesellschaftlich?</a:t>
            </a:r>
          </a:p>
          <a:p>
            <a:pPr marL="285750" lvl="0" indent="-285750" rtl="0">
              <a:lnSpc>
                <a:spcPct val="115000"/>
              </a:lnSpc>
              <a:buFont typeface="Arial" panose="020B0604020202020204" pitchFamily="34" charset="0"/>
              <a:buChar char="•"/>
            </a:pPr>
            <a:r>
              <a:rPr lang="de-DE" sz="1700" dirty="0">
                <a:solidFill>
                  <a:schemeClr val="dk1"/>
                </a:solidFill>
                <a:latin typeface="Avenir"/>
              </a:rPr>
              <a:t>Ist es das Ergebnis der Leistung einer einzelnen Person?</a:t>
            </a:r>
          </a:p>
          <a:p>
            <a:pPr marL="285750" lvl="0" indent="-285750" rtl="0">
              <a:lnSpc>
                <a:spcPct val="115000"/>
              </a:lnSpc>
              <a:buFont typeface="Arial" panose="020B0604020202020204" pitchFamily="34" charset="0"/>
              <a:buChar char="•"/>
            </a:pPr>
            <a:r>
              <a:rPr lang="de-DE" sz="1700" dirty="0">
                <a:solidFill>
                  <a:schemeClr val="dk1"/>
                </a:solidFill>
                <a:latin typeface="Avenir"/>
              </a:rPr>
              <a:t>Oder die Leistung der Gesellschaft?</a:t>
            </a:r>
          </a:p>
          <a:p>
            <a:pPr lvl="0" rtl="0">
              <a:lnSpc>
                <a:spcPct val="115000"/>
              </a:lnSpc>
            </a:pPr>
            <a:endParaRPr lang="de-DE" sz="1700" dirty="0">
              <a:solidFill>
                <a:schemeClr val="dk1"/>
              </a:solidFill>
              <a:latin typeface="Avenir"/>
            </a:endParaRPr>
          </a:p>
          <a:p>
            <a:pPr lvl="0" rtl="0">
              <a:lnSpc>
                <a:spcPct val="115000"/>
              </a:lnSpc>
            </a:pPr>
            <a:endParaRPr lang="de-DE" sz="1700" dirty="0">
              <a:solidFill>
                <a:schemeClr val="dk1"/>
              </a:solidFill>
              <a:latin typeface="Avenir"/>
            </a:endParaRPr>
          </a:p>
          <a:p>
            <a:pPr lvl="0" rtl="0">
              <a:lnSpc>
                <a:spcPct val="115000"/>
              </a:lnSpc>
            </a:pPr>
            <a:r>
              <a:rPr lang="de-DE" sz="1700" dirty="0">
                <a:solidFill>
                  <a:schemeClr val="dk1"/>
                </a:solidFill>
                <a:latin typeface="Avenir"/>
              </a:rPr>
              <a:t>Wie stehen wir zur Erbschaftsteuer?</a:t>
            </a:r>
          </a:p>
          <a:p>
            <a:pPr marL="285750" lvl="0" indent="-285750" rtl="0">
              <a:lnSpc>
                <a:spcPct val="115000"/>
              </a:lnSpc>
              <a:buFont typeface="Arial" panose="020B0604020202020204" pitchFamily="34" charset="0"/>
              <a:buChar char="•"/>
            </a:pPr>
            <a:r>
              <a:rPr lang="en" dirty="0">
                <a:solidFill>
                  <a:schemeClr val="dk1"/>
                </a:solidFill>
                <a:latin typeface="Avenir"/>
                <a:sym typeface="Avenir"/>
              </a:rPr>
              <a:t>These: 		Freiheit des </a:t>
            </a:r>
            <a:r>
              <a:rPr lang="en" dirty="0" err="1">
                <a:solidFill>
                  <a:schemeClr val="dk1"/>
                </a:solidFill>
                <a:latin typeface="Avenir"/>
                <a:sym typeface="Avenir"/>
              </a:rPr>
              <a:t>Erblassers</a:t>
            </a:r>
            <a:r>
              <a:rPr lang="en" dirty="0">
                <a:solidFill>
                  <a:schemeClr val="dk1"/>
                </a:solidFill>
                <a:latin typeface="Avenir"/>
                <a:sym typeface="Avenir"/>
              </a:rPr>
              <a:t> (John Locke)</a:t>
            </a:r>
          </a:p>
          <a:p>
            <a:pPr marL="285750" lvl="0" indent="-285750" rtl="0">
              <a:lnSpc>
                <a:spcPct val="115000"/>
              </a:lnSpc>
              <a:buFont typeface="Arial" panose="020B0604020202020204" pitchFamily="34" charset="0"/>
              <a:buChar char="•"/>
            </a:pPr>
            <a:r>
              <a:rPr lang="en" dirty="0" err="1">
                <a:solidFill>
                  <a:schemeClr val="dk1"/>
                </a:solidFill>
                <a:latin typeface="Avenir"/>
                <a:sym typeface="Avenir"/>
              </a:rPr>
              <a:t>Antithese</a:t>
            </a:r>
            <a:r>
              <a:rPr lang="en" dirty="0">
                <a:solidFill>
                  <a:schemeClr val="dk1"/>
                </a:solidFill>
                <a:latin typeface="Avenir"/>
                <a:sym typeface="Avenir"/>
              </a:rPr>
              <a:t>: 	</a:t>
            </a:r>
            <a:r>
              <a:rPr lang="en" dirty="0" err="1">
                <a:solidFill>
                  <a:schemeClr val="dk1"/>
                </a:solidFill>
                <a:latin typeface="Avenir"/>
                <a:sym typeface="Avenir"/>
              </a:rPr>
              <a:t>Unverdientes</a:t>
            </a:r>
            <a:r>
              <a:rPr lang="en" dirty="0">
                <a:solidFill>
                  <a:schemeClr val="dk1"/>
                </a:solidFill>
                <a:latin typeface="Avenir"/>
                <a:sym typeface="Avenir"/>
              </a:rPr>
              <a:t> </a:t>
            </a:r>
            <a:r>
              <a:rPr lang="en" dirty="0" err="1">
                <a:solidFill>
                  <a:schemeClr val="dk1"/>
                </a:solidFill>
                <a:latin typeface="Avenir"/>
                <a:sym typeface="Avenir"/>
              </a:rPr>
              <a:t>Einkommen</a:t>
            </a:r>
            <a:r>
              <a:rPr lang="en" dirty="0">
                <a:solidFill>
                  <a:schemeClr val="dk1"/>
                </a:solidFill>
                <a:latin typeface="Avenir"/>
                <a:sym typeface="Avenir"/>
              </a:rPr>
              <a:t> (John Stuart Mill)</a:t>
            </a:r>
          </a:p>
          <a:p>
            <a:pPr marL="285750" lvl="0" indent="-285750" rtl="0">
              <a:lnSpc>
                <a:spcPct val="115000"/>
              </a:lnSpc>
              <a:buFont typeface="Arial" panose="020B0604020202020204" pitchFamily="34" charset="0"/>
              <a:buChar char="•"/>
            </a:pPr>
            <a:r>
              <a:rPr lang="en" dirty="0" err="1">
                <a:solidFill>
                  <a:schemeClr val="dk1"/>
                </a:solidFill>
                <a:latin typeface="Avenir"/>
                <a:sym typeface="Avenir"/>
              </a:rPr>
              <a:t>Synthese</a:t>
            </a:r>
            <a:r>
              <a:rPr lang="en" dirty="0">
                <a:solidFill>
                  <a:schemeClr val="dk1"/>
                </a:solidFill>
                <a:latin typeface="Avenir"/>
                <a:sym typeface="Avenir"/>
              </a:rPr>
              <a:t>: 		</a:t>
            </a:r>
            <a:r>
              <a:rPr lang="en" dirty="0" err="1">
                <a:solidFill>
                  <a:srgbClr val="FF632E"/>
                </a:solidFill>
                <a:latin typeface="Avenir"/>
                <a:sym typeface="Avenir"/>
              </a:rPr>
              <a:t>Grunderbe</a:t>
            </a:r>
            <a:endParaRPr lang="en" dirty="0">
              <a:solidFill>
                <a:srgbClr val="FF632E"/>
              </a:solidFill>
              <a:latin typeface="Avenir"/>
              <a:sym typeface="Avenir"/>
            </a:endParaRPr>
          </a:p>
        </p:txBody>
      </p:sp>
    </p:spTree>
    <p:extLst>
      <p:ext uri="{BB962C8B-B14F-4D97-AF65-F5344CB8AC3E}">
        <p14:creationId xmlns:p14="http://schemas.microsoft.com/office/powerpoint/2010/main" val="2099245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73</a:t>
            </a:fld>
            <a:endParaRPr lang="de-DE"/>
          </a:p>
        </p:txBody>
      </p:sp>
      <p:sp>
        <p:nvSpPr>
          <p:cNvPr id="6" name="Textfeld 5">
            <a:extLst>
              <a:ext uri="{FF2B5EF4-FFF2-40B4-BE49-F238E27FC236}">
                <a16:creationId xmlns:a16="http://schemas.microsoft.com/office/drawing/2014/main" id="{7F14CDF5-DBA7-FDD4-8500-D7723C955671}"/>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8" name="Google Shape;536;p71">
            <a:extLst>
              <a:ext uri="{FF2B5EF4-FFF2-40B4-BE49-F238E27FC236}">
                <a16:creationId xmlns:a16="http://schemas.microsoft.com/office/drawing/2014/main" id="{BEFEEB22-DB82-7D5E-E29E-B1A414204872}"/>
              </a:ext>
            </a:extLst>
          </p:cNvPr>
          <p:cNvSpPr txBox="1"/>
          <p:nvPr/>
        </p:nvSpPr>
        <p:spPr>
          <a:xfrm>
            <a:off x="569850" y="2277593"/>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buNone/>
            </a:pPr>
            <a:r>
              <a:rPr lang="de-DE" dirty="0">
                <a:solidFill>
                  <a:schemeClr val="dk1"/>
                </a:solidFill>
                <a:latin typeface="Avenir"/>
              </a:rPr>
              <a:t>„Die ´Erbschaft für alle´ würde es zusätzlich zum universellen Zugang zu Grundgütern und Grundleistungen der öffentlichen Daseinsvorsorge wie Bildung, Gesundheit, Altersversorgung und dem Grundeinkommen geben. All diese Instrumente sollen nicht ersetzt, sondern ergänzt werden.“ </a:t>
            </a:r>
          </a:p>
          <a:p>
            <a:pPr algn="ctr">
              <a:lnSpc>
                <a:spcPct val="115000"/>
              </a:lnSpc>
            </a:pPr>
            <a:r>
              <a:rPr lang="de-DE" i="1" dirty="0">
                <a:solidFill>
                  <a:schemeClr val="dk1"/>
                </a:solidFill>
                <a:latin typeface="Avenir"/>
              </a:rPr>
              <a:t>- Thomas Piketty (2020)</a:t>
            </a:r>
            <a:endParaRPr lang="en" i="1" dirty="0">
              <a:solidFill>
                <a:schemeClr val="dk1"/>
              </a:solidFill>
              <a:latin typeface="Avenir"/>
              <a:sym typeface="Avenir"/>
            </a:endParaRPr>
          </a:p>
        </p:txBody>
      </p:sp>
    </p:spTree>
    <p:extLst>
      <p:ext uri="{BB962C8B-B14F-4D97-AF65-F5344CB8AC3E}">
        <p14:creationId xmlns:p14="http://schemas.microsoft.com/office/powerpoint/2010/main" val="1084522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222F7-E873-4FC0-6261-77668867511D}"/>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0470111F-1BBB-38E6-4AB4-EBD0906426BC}"/>
              </a:ext>
            </a:extLst>
          </p:cNvPr>
          <p:cNvSpPr>
            <a:spLocks noGrp="1"/>
          </p:cNvSpPr>
          <p:nvPr>
            <p:ph type="sldNum" sz="quarter" idx="12"/>
          </p:nvPr>
        </p:nvSpPr>
        <p:spPr/>
        <p:txBody>
          <a:bodyPr/>
          <a:lstStyle/>
          <a:p>
            <a:fld id="{B7C2DEF3-E1FD-5D4D-9F1F-FDE0EB2664A4}" type="slidenum">
              <a:rPr lang="de-DE" smtClean="0"/>
              <a:t>74</a:t>
            </a:fld>
            <a:endParaRPr lang="de-DE"/>
          </a:p>
        </p:txBody>
      </p:sp>
      <p:sp>
        <p:nvSpPr>
          <p:cNvPr id="6" name="Textfeld 5">
            <a:extLst>
              <a:ext uri="{FF2B5EF4-FFF2-40B4-BE49-F238E27FC236}">
                <a16:creationId xmlns:a16="http://schemas.microsoft.com/office/drawing/2014/main" id="{7F14CDF5-DBA7-FDD4-8500-D7723C955671}"/>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sp>
        <p:nvSpPr>
          <p:cNvPr id="5" name="Google Shape;536;p71">
            <a:extLst>
              <a:ext uri="{FF2B5EF4-FFF2-40B4-BE49-F238E27FC236}">
                <a16:creationId xmlns:a16="http://schemas.microsoft.com/office/drawing/2014/main" id="{7D84076B-0605-B794-664B-34884A4B9067}"/>
              </a:ext>
            </a:extLst>
          </p:cNvPr>
          <p:cNvSpPr txBox="1"/>
          <p:nvPr/>
        </p:nvSpPr>
        <p:spPr>
          <a:xfrm>
            <a:off x="569850" y="2277596"/>
            <a:ext cx="8004300" cy="18996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buNone/>
            </a:pPr>
            <a:r>
              <a:rPr lang="de-DE" dirty="0">
                <a:solidFill>
                  <a:schemeClr val="dk1"/>
                </a:solidFill>
                <a:latin typeface="Avenir"/>
              </a:rPr>
              <a:t>„</a:t>
            </a:r>
            <a:r>
              <a:rPr lang="de-DE" dirty="0" err="1">
                <a:solidFill>
                  <a:schemeClr val="dk1"/>
                </a:solidFill>
                <a:latin typeface="Avenir"/>
              </a:rPr>
              <a:t>Anything</a:t>
            </a:r>
            <a:r>
              <a:rPr lang="de-DE" dirty="0">
                <a:solidFill>
                  <a:schemeClr val="dk1"/>
                </a:solidFill>
                <a:latin typeface="Avenir"/>
              </a:rPr>
              <a:t> </a:t>
            </a:r>
            <a:r>
              <a:rPr lang="de-DE" dirty="0" err="1">
                <a:solidFill>
                  <a:schemeClr val="dk1"/>
                </a:solidFill>
                <a:latin typeface="Avenir"/>
              </a:rPr>
              <a:t>we</a:t>
            </a:r>
            <a:r>
              <a:rPr lang="de-DE" dirty="0">
                <a:solidFill>
                  <a:schemeClr val="dk1"/>
                </a:solidFill>
                <a:latin typeface="Avenir"/>
              </a:rPr>
              <a:t> </a:t>
            </a:r>
            <a:r>
              <a:rPr lang="de-DE" dirty="0" err="1">
                <a:solidFill>
                  <a:schemeClr val="dk1"/>
                </a:solidFill>
                <a:latin typeface="Avenir"/>
              </a:rPr>
              <a:t>can</a:t>
            </a:r>
            <a:r>
              <a:rPr lang="de-DE" dirty="0">
                <a:solidFill>
                  <a:schemeClr val="dk1"/>
                </a:solidFill>
                <a:latin typeface="Avenir"/>
              </a:rPr>
              <a:t> do, </a:t>
            </a:r>
            <a:r>
              <a:rPr lang="de-DE" dirty="0" err="1">
                <a:solidFill>
                  <a:schemeClr val="dk1"/>
                </a:solidFill>
                <a:latin typeface="Avenir"/>
              </a:rPr>
              <a:t>we</a:t>
            </a:r>
            <a:r>
              <a:rPr lang="de-DE" dirty="0">
                <a:solidFill>
                  <a:schemeClr val="dk1"/>
                </a:solidFill>
                <a:latin typeface="Avenir"/>
              </a:rPr>
              <a:t> </a:t>
            </a:r>
            <a:r>
              <a:rPr lang="de-DE" dirty="0" err="1">
                <a:solidFill>
                  <a:schemeClr val="dk1"/>
                </a:solidFill>
                <a:latin typeface="Avenir"/>
              </a:rPr>
              <a:t>can</a:t>
            </a:r>
            <a:r>
              <a:rPr lang="de-DE" dirty="0">
                <a:solidFill>
                  <a:schemeClr val="dk1"/>
                </a:solidFill>
                <a:latin typeface="Avenir"/>
              </a:rPr>
              <a:t> </a:t>
            </a:r>
            <a:r>
              <a:rPr lang="de-DE" dirty="0" err="1">
                <a:solidFill>
                  <a:schemeClr val="dk1"/>
                </a:solidFill>
                <a:latin typeface="Avenir"/>
              </a:rPr>
              <a:t>afford</a:t>
            </a:r>
            <a:r>
              <a:rPr lang="de-DE" dirty="0">
                <a:solidFill>
                  <a:schemeClr val="dk1"/>
                </a:solidFill>
                <a:latin typeface="Avenir"/>
              </a:rPr>
              <a:t>.“ </a:t>
            </a:r>
          </a:p>
          <a:p>
            <a:pPr algn="ctr">
              <a:lnSpc>
                <a:spcPct val="115000"/>
              </a:lnSpc>
            </a:pPr>
            <a:r>
              <a:rPr lang="de-DE" i="1" dirty="0">
                <a:solidFill>
                  <a:schemeClr val="dk1"/>
                </a:solidFill>
                <a:latin typeface="Avenir"/>
              </a:rPr>
              <a:t>- John Maynard Keynes (1942)</a:t>
            </a:r>
            <a:endParaRPr lang="en" i="1" dirty="0">
              <a:solidFill>
                <a:schemeClr val="dk1"/>
              </a:solidFill>
              <a:latin typeface="Avenir"/>
              <a:sym typeface="Avenir"/>
            </a:endParaRPr>
          </a:p>
        </p:txBody>
      </p:sp>
    </p:spTree>
    <p:extLst>
      <p:ext uri="{BB962C8B-B14F-4D97-AF65-F5344CB8AC3E}">
        <p14:creationId xmlns:p14="http://schemas.microsoft.com/office/powerpoint/2010/main" val="2554549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58DA-927C-9888-DCCE-980D039C551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90C50A5-2BE2-E07D-6887-86D3528D0FEB}"/>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28758981-EFF1-469B-B79F-2E0799F4DC1D}"/>
              </a:ext>
            </a:extLst>
          </p:cNvPr>
          <p:cNvSpPr>
            <a:spLocks noGrp="1"/>
          </p:cNvSpPr>
          <p:nvPr>
            <p:ph type="sldNum" sz="quarter" idx="12"/>
          </p:nvPr>
        </p:nvSpPr>
        <p:spPr/>
        <p:txBody>
          <a:bodyPr/>
          <a:lstStyle/>
          <a:p>
            <a:fld id="{B7C2DEF3-E1FD-5D4D-9F1F-FDE0EB2664A4}" type="slidenum">
              <a:rPr lang="de-DE" smtClean="0"/>
              <a:t>75</a:t>
            </a:fld>
            <a:endParaRPr lang="de-DE"/>
          </a:p>
        </p:txBody>
      </p:sp>
      <p:sp>
        <p:nvSpPr>
          <p:cNvPr id="6" name="Textfeld 5">
            <a:extLst>
              <a:ext uri="{FF2B5EF4-FFF2-40B4-BE49-F238E27FC236}">
                <a16:creationId xmlns:a16="http://schemas.microsoft.com/office/drawing/2014/main" id="{8C178DCE-47F2-F44A-C074-E997791F3E85}"/>
              </a:ext>
            </a:extLst>
          </p:cNvPr>
          <p:cNvSpPr txBox="1"/>
          <p:nvPr/>
        </p:nvSpPr>
        <p:spPr>
          <a:xfrm>
            <a:off x="1684596" y="128123"/>
            <a:ext cx="5774804" cy="861774"/>
          </a:xfrm>
          <a:prstGeom prst="rect">
            <a:avLst/>
          </a:prstGeom>
          <a:noFill/>
        </p:spPr>
        <p:txBody>
          <a:bodyPr wrap="square" rtlCol="0">
            <a:spAutoFit/>
          </a:bodyPr>
          <a:lstStyle/>
          <a:p>
            <a:r>
              <a:rPr lang="de-DE" sz="2500" dirty="0">
                <a:latin typeface="Avenir Book" panose="02000503020000020003" pitchFamily="2" charset="0"/>
              </a:rPr>
              <a:t>III. Und nun? Erbschaftsteuer stärken </a:t>
            </a:r>
          </a:p>
          <a:p>
            <a:r>
              <a:rPr lang="de-DE" sz="2500" dirty="0">
                <a:latin typeface="Avenir Book" panose="02000503020000020003" pitchFamily="2" charset="0"/>
              </a:rPr>
              <a:t>&amp; </a:t>
            </a:r>
            <a:r>
              <a:rPr lang="de-DE" sz="2500" dirty="0">
                <a:solidFill>
                  <a:srgbClr val="FF632E"/>
                </a:solidFill>
                <a:latin typeface="Avenir Book" panose="02000503020000020003" pitchFamily="2" charset="0"/>
              </a:rPr>
              <a:t>Grunderbe einführen</a:t>
            </a:r>
            <a:endParaRPr lang="de-US" sz="2500" dirty="0">
              <a:solidFill>
                <a:srgbClr val="FF632E"/>
              </a:solidFill>
              <a:latin typeface="Avenir Book" panose="02000503020000020003" pitchFamily="2" charset="0"/>
            </a:endParaRPr>
          </a:p>
        </p:txBody>
      </p:sp>
      <p:pic>
        <p:nvPicPr>
          <p:cNvPr id="7" name="Grafik 6">
            <a:extLst>
              <a:ext uri="{FF2B5EF4-FFF2-40B4-BE49-F238E27FC236}">
                <a16:creationId xmlns:a16="http://schemas.microsoft.com/office/drawing/2014/main" id="{D77E6B72-270F-2F18-98F5-AC3E42F5AA60}"/>
              </a:ext>
            </a:extLst>
          </p:cNvPr>
          <p:cNvPicPr>
            <a:picLocks noChangeAspect="1"/>
          </p:cNvPicPr>
          <p:nvPr/>
        </p:nvPicPr>
        <p:blipFill>
          <a:blip r:embed="rId2"/>
          <a:stretch>
            <a:fillRect/>
          </a:stretch>
        </p:blipFill>
        <p:spPr>
          <a:xfrm>
            <a:off x="1344216" y="1054769"/>
            <a:ext cx="6455564" cy="4841672"/>
          </a:xfrm>
          <a:prstGeom prst="rect">
            <a:avLst/>
          </a:prstGeom>
        </p:spPr>
      </p:pic>
    </p:spTree>
    <p:extLst>
      <p:ext uri="{BB962C8B-B14F-4D97-AF65-F5344CB8AC3E}">
        <p14:creationId xmlns:p14="http://schemas.microsoft.com/office/powerpoint/2010/main" val="114843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E83-6805-162F-4D8B-B093DC19409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73AD0FE-E696-2B6F-8499-617D04FA025F}"/>
              </a:ext>
            </a:extLst>
          </p:cNvPr>
          <p:cNvSpPr>
            <a:spLocks noGrp="1"/>
          </p:cNvSpPr>
          <p:nvPr>
            <p:ph type="title"/>
          </p:nvPr>
        </p:nvSpPr>
        <p:spPr/>
        <p:txBody>
          <a:bodyPr/>
          <a:lstStyle/>
          <a:p>
            <a:r>
              <a:rPr lang="de-US" dirty="0"/>
              <a:t>	</a:t>
            </a:r>
            <a:br>
              <a:rPr lang="de-US" dirty="0"/>
            </a:br>
            <a:endParaRPr lang="de-US" dirty="0"/>
          </a:p>
        </p:txBody>
      </p:sp>
      <p:sp>
        <p:nvSpPr>
          <p:cNvPr id="3" name="Foliennummernplatzhalter 2">
            <a:extLst>
              <a:ext uri="{FF2B5EF4-FFF2-40B4-BE49-F238E27FC236}">
                <a16:creationId xmlns:a16="http://schemas.microsoft.com/office/drawing/2014/main" id="{B9B9C587-D954-C616-867C-B890F7700B95}"/>
              </a:ext>
            </a:extLst>
          </p:cNvPr>
          <p:cNvSpPr>
            <a:spLocks noGrp="1"/>
          </p:cNvSpPr>
          <p:nvPr>
            <p:ph type="sldNum" sz="quarter" idx="12"/>
          </p:nvPr>
        </p:nvSpPr>
        <p:spPr/>
        <p:txBody>
          <a:bodyPr/>
          <a:lstStyle/>
          <a:p>
            <a:fld id="{B7C2DEF3-E1FD-5D4D-9F1F-FDE0EB2664A4}" type="slidenum">
              <a:rPr lang="de-DE" smtClean="0"/>
              <a:t>76</a:t>
            </a:fld>
            <a:endParaRPr lang="de-DE"/>
          </a:p>
        </p:txBody>
      </p:sp>
      <p:sp>
        <p:nvSpPr>
          <p:cNvPr id="6" name="Textfeld 5">
            <a:extLst>
              <a:ext uri="{FF2B5EF4-FFF2-40B4-BE49-F238E27FC236}">
                <a16:creationId xmlns:a16="http://schemas.microsoft.com/office/drawing/2014/main" id="{22F4A0EE-1143-6231-344B-C62D759D2AE4}"/>
              </a:ext>
            </a:extLst>
          </p:cNvPr>
          <p:cNvSpPr txBox="1"/>
          <p:nvPr/>
        </p:nvSpPr>
        <p:spPr>
          <a:xfrm>
            <a:off x="1684595" y="128123"/>
            <a:ext cx="6527249" cy="477054"/>
          </a:xfrm>
          <a:prstGeom prst="rect">
            <a:avLst/>
          </a:prstGeom>
          <a:noFill/>
        </p:spPr>
        <p:txBody>
          <a:bodyPr wrap="square" rtlCol="0">
            <a:spAutoFit/>
          </a:bodyPr>
          <a:lstStyle/>
          <a:p>
            <a:r>
              <a:rPr lang="de-DE" sz="2500" dirty="0">
                <a:latin typeface="Avenir Book" panose="02000503020000020003" pitchFamily="2" charset="0"/>
              </a:rPr>
              <a:t>IV. Auszug aus Unverdiente Ungleichheit</a:t>
            </a:r>
            <a:endParaRPr lang="de-US" sz="2500" dirty="0">
              <a:solidFill>
                <a:srgbClr val="FF632E"/>
              </a:solidFill>
              <a:latin typeface="Avenir Book" panose="02000503020000020003" pitchFamily="2" charset="0"/>
            </a:endParaRPr>
          </a:p>
        </p:txBody>
      </p:sp>
      <p:pic>
        <p:nvPicPr>
          <p:cNvPr id="10" name="Grafik 9">
            <a:extLst>
              <a:ext uri="{FF2B5EF4-FFF2-40B4-BE49-F238E27FC236}">
                <a16:creationId xmlns:a16="http://schemas.microsoft.com/office/drawing/2014/main" id="{E158BC8F-2E84-128E-005E-9C25BB0E6527}"/>
              </a:ext>
            </a:extLst>
          </p:cNvPr>
          <p:cNvPicPr>
            <a:picLocks noChangeAspect="1"/>
          </p:cNvPicPr>
          <p:nvPr/>
        </p:nvPicPr>
        <p:blipFill>
          <a:blip r:embed="rId2"/>
          <a:stretch>
            <a:fillRect/>
          </a:stretch>
        </p:blipFill>
        <p:spPr>
          <a:xfrm>
            <a:off x="3088961" y="1060921"/>
            <a:ext cx="2966073" cy="4846406"/>
          </a:xfrm>
          <a:prstGeom prst="rect">
            <a:avLst/>
          </a:prstGeom>
        </p:spPr>
      </p:pic>
    </p:spTree>
    <p:extLst>
      <p:ext uri="{BB962C8B-B14F-4D97-AF65-F5344CB8AC3E}">
        <p14:creationId xmlns:p14="http://schemas.microsoft.com/office/powerpoint/2010/main" val="1421297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654623-B5C2-FADD-DAB0-029CB9D8A123}"/>
              </a:ext>
            </a:extLst>
          </p:cNvPr>
          <p:cNvPicPr>
            <a:picLocks noChangeAspect="1"/>
          </p:cNvPicPr>
          <p:nvPr/>
        </p:nvPicPr>
        <p:blipFill>
          <a:blip r:embed="rId2"/>
          <a:stretch>
            <a:fillRect/>
          </a:stretch>
        </p:blipFill>
        <p:spPr>
          <a:xfrm>
            <a:off x="0" y="0"/>
            <a:ext cx="9144000" cy="6100764"/>
          </a:xfrm>
          <a:prstGeom prst="rect">
            <a:avLst/>
          </a:prstGeom>
        </p:spPr>
      </p:pic>
      <p:pic>
        <p:nvPicPr>
          <p:cNvPr id="3" name="Grafik 2">
            <a:extLst>
              <a:ext uri="{FF2B5EF4-FFF2-40B4-BE49-F238E27FC236}">
                <a16:creationId xmlns:a16="http://schemas.microsoft.com/office/drawing/2014/main" id="{A9632674-17FA-1EB5-4D2B-6C25B440AD6E}"/>
              </a:ext>
            </a:extLst>
          </p:cNvPr>
          <p:cNvPicPr>
            <a:picLocks noChangeAspect="1"/>
          </p:cNvPicPr>
          <p:nvPr/>
        </p:nvPicPr>
        <p:blipFill>
          <a:blip r:embed="rId3"/>
          <a:stretch>
            <a:fillRect/>
          </a:stretch>
        </p:blipFill>
        <p:spPr>
          <a:xfrm>
            <a:off x="2375690" y="0"/>
            <a:ext cx="4392620" cy="2766218"/>
          </a:xfrm>
          <a:prstGeom prst="rect">
            <a:avLst/>
          </a:prstGeom>
        </p:spPr>
      </p:pic>
      <p:pic>
        <p:nvPicPr>
          <p:cNvPr id="4" name="Grafik 3">
            <a:extLst>
              <a:ext uri="{FF2B5EF4-FFF2-40B4-BE49-F238E27FC236}">
                <a16:creationId xmlns:a16="http://schemas.microsoft.com/office/drawing/2014/main" id="{EA0005A5-C4FE-64BB-3705-F706C6716A53}"/>
              </a:ext>
            </a:extLst>
          </p:cNvPr>
          <p:cNvPicPr>
            <a:picLocks noChangeAspect="1"/>
          </p:cNvPicPr>
          <p:nvPr/>
        </p:nvPicPr>
        <p:blipFill>
          <a:blip r:embed="rId4"/>
          <a:stretch>
            <a:fillRect/>
          </a:stretch>
        </p:blipFill>
        <p:spPr>
          <a:xfrm>
            <a:off x="2375690" y="3334545"/>
            <a:ext cx="4392620" cy="2762026"/>
          </a:xfrm>
          <a:prstGeom prst="rect">
            <a:avLst/>
          </a:prstGeom>
        </p:spPr>
      </p:pic>
      <p:sp>
        <p:nvSpPr>
          <p:cNvPr id="5" name="Titel 1">
            <a:extLst>
              <a:ext uri="{FF2B5EF4-FFF2-40B4-BE49-F238E27FC236}">
                <a16:creationId xmlns:a16="http://schemas.microsoft.com/office/drawing/2014/main" id="{1A5C1771-81DC-24D8-06CC-E5981563E22D}"/>
              </a:ext>
            </a:extLst>
          </p:cNvPr>
          <p:cNvSpPr>
            <a:spLocks noGrp="1"/>
          </p:cNvSpPr>
          <p:nvPr>
            <p:ph type="title"/>
          </p:nvPr>
        </p:nvSpPr>
        <p:spPr>
          <a:xfrm>
            <a:off x="3703066" y="2702717"/>
            <a:ext cx="1737867" cy="688182"/>
          </a:xfrm>
        </p:spPr>
        <p:txBody>
          <a:bodyPr>
            <a:normAutofit/>
          </a:bodyPr>
          <a:lstStyle/>
          <a:p>
            <a:pPr algn="ctr"/>
            <a:r>
              <a:rPr lang="de-DE" sz="3000" dirty="0"/>
              <a:t>Danke</a:t>
            </a:r>
          </a:p>
        </p:txBody>
      </p:sp>
      <p:sp>
        <p:nvSpPr>
          <p:cNvPr id="6" name="Foliennummernplatzhalter 5">
            <a:extLst>
              <a:ext uri="{FF2B5EF4-FFF2-40B4-BE49-F238E27FC236}">
                <a16:creationId xmlns:a16="http://schemas.microsoft.com/office/drawing/2014/main" id="{51F96109-55F7-AA75-AB0A-9DF12B9F3E23}"/>
              </a:ext>
            </a:extLst>
          </p:cNvPr>
          <p:cNvSpPr>
            <a:spLocks noGrp="1"/>
          </p:cNvSpPr>
          <p:nvPr>
            <p:ph type="sldNum" sz="quarter" idx="12"/>
          </p:nvPr>
        </p:nvSpPr>
        <p:spPr/>
        <p:txBody>
          <a:bodyPr/>
          <a:lstStyle/>
          <a:p>
            <a:fld id="{B7C2DEF3-E1FD-5D4D-9F1F-FDE0EB2664A4}" type="slidenum">
              <a:rPr lang="de-DE" smtClean="0"/>
              <a:t>77</a:t>
            </a:fld>
            <a:endParaRPr lang="de-DE"/>
          </a:p>
        </p:txBody>
      </p:sp>
    </p:spTree>
    <p:extLst>
      <p:ext uri="{BB962C8B-B14F-4D97-AF65-F5344CB8AC3E}">
        <p14:creationId xmlns:p14="http://schemas.microsoft.com/office/powerpoint/2010/main" val="176703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DE0EB-E7AF-9A8C-11BB-24D818657D6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F6F4ACF-326A-8F84-3756-2328F5338603}"/>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E38C30F8-3B05-3C82-4037-AC178B451935}"/>
              </a:ext>
            </a:extLst>
          </p:cNvPr>
          <p:cNvPicPr>
            <a:picLocks noChangeAspect="1"/>
          </p:cNvPicPr>
          <p:nvPr/>
        </p:nvPicPr>
        <p:blipFill>
          <a:blip r:embed="rId2"/>
          <a:stretch>
            <a:fillRect/>
          </a:stretch>
        </p:blipFill>
        <p:spPr>
          <a:xfrm>
            <a:off x="0" y="0"/>
            <a:ext cx="9144000" cy="6097015"/>
          </a:xfrm>
          <a:prstGeom prst="rect">
            <a:avLst/>
          </a:prstGeom>
        </p:spPr>
      </p:pic>
      <p:sp>
        <p:nvSpPr>
          <p:cNvPr id="5" name="Foliennummernplatzhalter 4">
            <a:extLst>
              <a:ext uri="{FF2B5EF4-FFF2-40B4-BE49-F238E27FC236}">
                <a16:creationId xmlns:a16="http://schemas.microsoft.com/office/drawing/2014/main" id="{F16E5C34-F04A-CC14-3107-D801F99D58AC}"/>
              </a:ext>
            </a:extLst>
          </p:cNvPr>
          <p:cNvSpPr>
            <a:spLocks noGrp="1"/>
          </p:cNvSpPr>
          <p:nvPr>
            <p:ph type="sldNum" sz="quarter" idx="12"/>
          </p:nvPr>
        </p:nvSpPr>
        <p:spPr/>
        <p:txBody>
          <a:bodyPr/>
          <a:lstStyle/>
          <a:p>
            <a:fld id="{B7C2DEF3-E1FD-5D4D-9F1F-FDE0EB2664A4}" type="slidenum">
              <a:rPr lang="de-DE" smtClean="0"/>
              <a:t>8</a:t>
            </a:fld>
            <a:endParaRPr lang="de-DE"/>
          </a:p>
        </p:txBody>
      </p:sp>
    </p:spTree>
    <p:extLst>
      <p:ext uri="{BB962C8B-B14F-4D97-AF65-F5344CB8AC3E}">
        <p14:creationId xmlns:p14="http://schemas.microsoft.com/office/powerpoint/2010/main" val="847731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815A9-171D-7436-A92D-117BC43B02B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4C5D25D-E86D-935F-AEAC-018D22F3D801}"/>
              </a:ext>
            </a:extLst>
          </p:cNvPr>
          <p:cNvSpPr>
            <a:spLocks noGrp="1"/>
          </p:cNvSpPr>
          <p:nvPr>
            <p:ph idx="1"/>
          </p:nvPr>
        </p:nvSpPr>
        <p:spPr/>
        <p:txBody>
          <a:bodyPr/>
          <a:lstStyle/>
          <a:p>
            <a:endParaRPr lang="de-DE"/>
          </a:p>
        </p:txBody>
      </p:sp>
      <p:pic>
        <p:nvPicPr>
          <p:cNvPr id="7170" name="Picture 2">
            <a:extLst>
              <a:ext uri="{FF2B5EF4-FFF2-40B4-BE49-F238E27FC236}">
                <a16:creationId xmlns:a16="http://schemas.microsoft.com/office/drawing/2014/main" id="{F0D48BC1-AC78-030C-F55B-A0818FC8A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4198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2891</Words>
  <Application>Microsoft Macintosh PowerPoint</Application>
  <PresentationFormat>Benutzerdefiniert</PresentationFormat>
  <Paragraphs>489</Paragraphs>
  <Slides>77</Slides>
  <Notes>10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77</vt:i4>
      </vt:variant>
    </vt:vector>
  </HeadingPairs>
  <TitlesOfParts>
    <vt:vector size="84" baseType="lpstr">
      <vt:lpstr>Arial</vt:lpstr>
      <vt:lpstr>Avenir</vt:lpstr>
      <vt:lpstr>Avenir Book</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  </vt:lpstr>
      <vt:lpstr>  </vt:lpstr>
      <vt:lpstr>PowerPoint-Präsentation</vt:lpstr>
      <vt:lpstr>  </vt:lpstr>
      <vt:lpstr>  </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Danke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aICKfBHhQ2SER6OV</dc:creator>
  <cp:lastModifiedBy>Linartas, Martyna Berenika</cp:lastModifiedBy>
  <cp:revision>43</cp:revision>
  <dcterms:created xsi:type="dcterms:W3CDTF">2023-04-12T10:46:32Z</dcterms:created>
  <dcterms:modified xsi:type="dcterms:W3CDTF">2025-02-02T09:31:24Z</dcterms:modified>
</cp:coreProperties>
</file>